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3" r:id="rId6"/>
    <p:sldId id="265" r:id="rId7"/>
    <p:sldId id="266" r:id="rId8"/>
    <p:sldId id="260" r:id="rId9"/>
    <p:sldId id="262" r:id="rId10"/>
    <p:sldId id="264" r:id="rId11"/>
    <p:sldId id="268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90893" autoAdjust="0"/>
  </p:normalViewPr>
  <p:slideViewPr>
    <p:cSldViewPr snapToGrid="0">
      <p:cViewPr varScale="1">
        <p:scale>
          <a:sx n="86" d="100"/>
          <a:sy n="86" d="100"/>
        </p:scale>
        <p:origin x="103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75376-BEAD-47FB-BB9E-45044458A4D4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B7474-B117-4251-9E96-D78E2AAEE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45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python.org/3/library/statistics.html" TargetMode="External"/><Relationship Id="rId4" Type="http://schemas.openxmlformats.org/officeDocument/2006/relationships/hyperlink" Target="https://docs.python.org/3/library/os.html" TargetMode="External"/><Relationship Id="rId5" Type="http://schemas.openxmlformats.org/officeDocument/2006/relationships/hyperlink" Target="https://docs.python.org/3/library/re.html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tatistics: mathematical statistics functions"/>
              </a:rPr>
              <a:t>statistics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module calculates basic statistical properties (the mean, median, variance, etc.) of numeric data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os: Miscellaneous operating system interfaces."/>
              </a:rPr>
              <a:t>os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module provides dozens of functions for interacting with the operating system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re: Regular expression operations."/>
              </a:rPr>
              <a:t>re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module provides regular expression tools for advanced string processing.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B7474-B117-4251-9E96-D78E2AAEE4E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82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It's ok if the files aren't in the current working directory, but the path you give it has to reflect that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B7474-B117-4251-9E96-D78E2AAEE4E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9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example code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B7474-B117-4251-9E96-D78E2AAEE4E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4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example</a:t>
            </a:r>
            <a:r>
              <a:rPr lang="en-US" baseline="0" dirty="0" smtClean="0"/>
              <a:t> </a:t>
            </a:r>
            <a:r>
              <a:rPr lang="en-US" dirty="0" smtClean="0"/>
              <a:t>code</a:t>
            </a:r>
          </a:p>
          <a:p>
            <a:endParaRPr lang="en-US" dirty="0" smtClean="0"/>
          </a:p>
          <a:p>
            <a:r>
              <a:rPr lang="en-US" dirty="0" smtClean="0"/>
              <a:t>Append: ‘a’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B7474-B117-4251-9E96-D78E2AAEE4E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7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wait to run your codes until you finish writing all the codes.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B7474-B117-4251-9E96-D78E2AAEE4E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4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BDDEF-DB03-CD4B-86E5-18CF6AAA546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90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CD91-6CF7-42C0-A5EF-6FFF9A2063BE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43A-D94E-4573-A6DA-30D2DD304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43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CD91-6CF7-42C0-A5EF-6FFF9A2063BE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43A-D94E-4573-A6DA-30D2DD304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1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CD91-6CF7-42C0-A5EF-6FFF9A2063BE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43A-D94E-4573-A6DA-30D2DD304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7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CD91-6CF7-42C0-A5EF-6FFF9A2063BE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43A-D94E-4573-A6DA-30D2DD304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17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CD91-6CF7-42C0-A5EF-6FFF9A2063BE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43A-D94E-4573-A6DA-30D2DD304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7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CD91-6CF7-42C0-A5EF-6FFF9A2063BE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43A-D94E-4573-A6DA-30D2DD304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94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CD91-6CF7-42C0-A5EF-6FFF9A2063BE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43A-D94E-4573-A6DA-30D2DD304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1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CD91-6CF7-42C0-A5EF-6FFF9A2063BE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43A-D94E-4573-A6DA-30D2DD304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13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CD91-6CF7-42C0-A5EF-6FFF9A2063BE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43A-D94E-4573-A6DA-30D2DD304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4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CD91-6CF7-42C0-A5EF-6FFF9A2063BE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43A-D94E-4573-A6DA-30D2DD304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0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CD91-6CF7-42C0-A5EF-6FFF9A2063BE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9743A-D94E-4573-A6DA-30D2DD304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3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4CD91-6CF7-42C0-A5EF-6FFF9A2063BE}" type="datetimeFigureOut">
              <a:rPr lang="en-US" smtClean="0"/>
              <a:pPr/>
              <a:t>5/10/16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9743A-D94E-4573-A6DA-30D2DD304A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7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ltk.org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asondavies.com/wordcloud/" TargetMode="External"/><Relationship Id="rId4" Type="http://schemas.openxmlformats.org/officeDocument/2006/relationships/image" Target="../media/image16.png"/><Relationship Id="rId5" Type="http://schemas.openxmlformats.org/officeDocument/2006/relationships/hyperlink" Target="http://worditout.com/word-cloud/" TargetMode="External"/><Relationship Id="rId6" Type="http://schemas.openxmlformats.org/officeDocument/2006/relationships/image" Target="../media/image17.png"/><Relationship Id="rId7" Type="http://schemas.openxmlformats.org/officeDocument/2006/relationships/hyperlink" Target="http://wordsift.org/" TargetMode="External"/><Relationship Id="rId8" Type="http://schemas.openxmlformats.org/officeDocument/2006/relationships/image" Target="../media/image18.png"/><Relationship Id="rId9" Type="http://schemas.openxmlformats.org/officeDocument/2006/relationships/hyperlink" Target="https://chrome.google.com/webstore/detail/word-cloud-generator/alhnlhbhnklajhmccemipdbaifocepab?hl=en" TargetMode="External"/><Relationship Id="rId10" Type="http://schemas.openxmlformats.org/officeDocument/2006/relationships/image" Target="../media/image19.png"/><Relationship Id="rId11" Type="http://schemas.openxmlformats.org/officeDocument/2006/relationships/hyperlink" Target="http://www.danielsoper.com/wordcloud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extminingonline.com/how-to-use-stanford-named-entity-recognizer-ner-in-python-nltk-and-other-programming-languages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6" Type="http://schemas.openxmlformats.org/officeDocument/2006/relationships/image" Target="../media/image28.jpeg"/><Relationship Id="rId7" Type="http://schemas.openxmlformats.org/officeDocument/2006/relationships/image" Target="../media/image29.tiff"/><Relationship Id="rId8" Type="http://schemas.openxmlformats.org/officeDocument/2006/relationships/image" Target="../media/image30.tiff"/><Relationship Id="rId9" Type="http://schemas.openxmlformats.org/officeDocument/2006/relationships/image" Target="../media/image31.tiff"/><Relationship Id="rId10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lp.stanford.edu/sentiment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hristop.club/2014/05/06/using-gensim-for-lda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adimrehurek.com/gensim/" TargetMode="External"/><Relationship Id="rId3" Type="http://schemas.openxmlformats.org/officeDocument/2006/relationships/hyperlink" Target="http://rare-technologies.com/word2vec-tutorial/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adimrehurek.com/gensim/" TargetMode="External"/><Relationship Id="rId3" Type="http://schemas.openxmlformats.org/officeDocument/2006/relationships/hyperlink" Target="http://rare-technologies.com/word2vec-tutorial/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quora.com/Where-can-I-find-some-pre-trained-word-vectors-for-natural-language-processing-understandin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reedcoke/bigDataCamp2016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Python Programming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Eun Woo Kim </a:t>
            </a:r>
          </a:p>
          <a:p>
            <a:endParaRPr lang="en-US" dirty="0" smtClean="0"/>
          </a:p>
          <a:p>
            <a:r>
              <a:rPr lang="en-US" dirty="0" smtClean="0"/>
              <a:t>Big Data Camp </a:t>
            </a:r>
          </a:p>
          <a:p>
            <a:r>
              <a:rPr lang="en-US" dirty="0" smtClean="0"/>
              <a:t>(May 11</a:t>
            </a:r>
            <a:r>
              <a:rPr lang="en-US" baseline="30000" dirty="0" smtClean="0"/>
              <a:t>th</a:t>
            </a:r>
            <a:r>
              <a:rPr lang="en-US" dirty="0" smtClean="0"/>
              <a:t>, 2016)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22202" y="6488668"/>
            <a:ext cx="65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1/11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28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(6) It is like learning a foreign language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takes a long time</a:t>
            </a:r>
          </a:p>
          <a:p>
            <a:r>
              <a:rPr lang="en-US" dirty="0" smtClean="0"/>
              <a:t>You need to learn grammars, vocabularies, sentence structures, etc. </a:t>
            </a:r>
          </a:p>
          <a:p>
            <a:r>
              <a:rPr lang="en-US" dirty="0" smtClean="0"/>
              <a:t>There are many ways of writing codes</a:t>
            </a:r>
          </a:p>
          <a:p>
            <a:r>
              <a:rPr lang="en-US" dirty="0" smtClean="0"/>
              <a:t>Compare your codes with other people’s codes</a:t>
            </a:r>
          </a:p>
          <a:p>
            <a:r>
              <a:rPr lang="en-US" dirty="0" smtClean="0"/>
              <a:t>You have to practice a lot (trial and error)</a:t>
            </a:r>
          </a:p>
          <a:p>
            <a:r>
              <a:rPr lang="en-US" dirty="0" smtClean="0"/>
              <a:t>Talk with other people who use Python or who do programming</a:t>
            </a:r>
          </a:p>
          <a:p>
            <a:r>
              <a:rPr lang="en-US" dirty="0" smtClean="0"/>
              <a:t>Think about why you want to learn Python</a:t>
            </a:r>
          </a:p>
          <a:p>
            <a:r>
              <a:rPr lang="en-US" dirty="0" smtClean="0"/>
              <a:t>If you like it, you learn fast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95042" y="6488668"/>
            <a:ext cx="77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10/11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03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did after Big Data Camp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(1) Took class: Ling 441 ‘Computational Linguistics’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(2) Tried using Python instead of Excel!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(3) Used Python and API for my research project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95042" y="6488668"/>
            <a:ext cx="77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11/11</a:t>
            </a:r>
            <a:endParaRPr lang="en-US" dirty="0"/>
          </a:p>
        </p:txBody>
      </p:sp>
      <p:sp>
        <p:nvSpPr>
          <p:cNvPr id="5" name="포인트가 5개인 별 4"/>
          <p:cNvSpPr/>
          <p:nvPr/>
        </p:nvSpPr>
        <p:spPr>
          <a:xfrm>
            <a:off x="6713316" y="2882096"/>
            <a:ext cx="335666" cy="335666"/>
          </a:xfrm>
          <a:prstGeom prst="star5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089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 smtClean="0"/>
              <a:t>               print('T'+'H'+'A'+'N'+'K'+' '+'Y'+'O'+'U'+'!')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4772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Natural Language Processing for Understanding Big Data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44963"/>
            <a:ext cx="9144000" cy="1655762"/>
          </a:xfrm>
        </p:spPr>
        <p:txBody>
          <a:bodyPr>
            <a:normAutofit/>
          </a:bodyPr>
          <a:lstStyle/>
          <a:p>
            <a:r>
              <a:rPr lang="en-US" sz="4800" smtClean="0"/>
              <a:t>Reed </a:t>
            </a:r>
            <a:r>
              <a:rPr lang="en-US" sz="4800" dirty="0" smtClean="0"/>
              <a:t>Coke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978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Natural Language Processing (NLP)?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Humans interact with each other using spoken, written, or signed </a:t>
            </a:r>
            <a:r>
              <a:rPr lang="en-US" b="1" dirty="0" smtClean="0"/>
              <a:t>natural language</a:t>
            </a:r>
            <a:r>
              <a:rPr lang="en-US" dirty="0" smtClean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97280"/>
            <a:ext cx="2981835" cy="2979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642" y="3197279"/>
            <a:ext cx="3185652" cy="297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265" y="3197278"/>
            <a:ext cx="3983535" cy="297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0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Natural Language Processing (NLP)?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Humans interact with each other using spoken and/or written </a:t>
            </a:r>
            <a:r>
              <a:rPr lang="en-US" b="1" dirty="0" smtClean="0"/>
              <a:t>natural language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Computers interact with each other (ultimately) using </a:t>
            </a:r>
            <a:r>
              <a:rPr lang="en-US" b="1" dirty="0" smtClean="0"/>
              <a:t>binary</a:t>
            </a:r>
            <a:r>
              <a:rPr lang="en-US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3358472"/>
            <a:ext cx="3386959" cy="2953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991" y="3223535"/>
            <a:ext cx="5248663" cy="2953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7503" y="3862552"/>
            <a:ext cx="321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10101110101000101010101010</a:t>
            </a:r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>
            <a:off x="3089094" y="382198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7300275" y="382198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Natural Language Processing (NLP)?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Humans interact with each other using spoken and/or written </a:t>
            </a:r>
            <a:r>
              <a:rPr lang="en-US" b="1" dirty="0" smtClean="0"/>
              <a:t>natural language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Computers interact with each other (ultimately) using </a:t>
            </a:r>
            <a:r>
              <a:rPr lang="en-US" b="1" dirty="0" smtClean="0"/>
              <a:t>binary</a:t>
            </a:r>
            <a:r>
              <a:rPr lang="en-US" dirty="0" smtClean="0"/>
              <a:t>.</a:t>
            </a:r>
          </a:p>
          <a:p>
            <a:r>
              <a:rPr lang="en-US" dirty="0" smtClean="0"/>
              <a:t>NLP is concerned with getting computers to translate from natural language to binary and back.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299" y="4602545"/>
            <a:ext cx="1834493" cy="1834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4318383"/>
            <a:ext cx="4009697" cy="2255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55" y="4484518"/>
            <a:ext cx="4719145" cy="169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Why is NLP hard?</a:t>
            </a:r>
          </a:p>
          <a:p>
            <a:r>
              <a:rPr lang="en-US" dirty="0" smtClean="0"/>
              <a:t>Preparing data</a:t>
            </a:r>
          </a:p>
          <a:p>
            <a:pPr lvl="1"/>
            <a:r>
              <a:rPr lang="en-US" dirty="0" smtClean="0"/>
              <a:t>Cleaning and stemming</a:t>
            </a:r>
          </a:p>
          <a:p>
            <a:pPr lvl="1"/>
            <a:r>
              <a:rPr lang="en-US" dirty="0" smtClean="0"/>
              <a:t>Tokenizing with NLTK</a:t>
            </a:r>
          </a:p>
          <a:p>
            <a:r>
              <a:rPr lang="en-US" dirty="0" smtClean="0"/>
              <a:t>Examples and tools</a:t>
            </a:r>
          </a:p>
          <a:p>
            <a:pPr lvl="1"/>
            <a:r>
              <a:rPr lang="en-US" dirty="0" smtClean="0"/>
              <a:t>Sentiment analysis</a:t>
            </a:r>
          </a:p>
          <a:p>
            <a:pPr lvl="1"/>
            <a:r>
              <a:rPr lang="en-US" dirty="0" smtClean="0"/>
              <a:t>Topic modeling</a:t>
            </a:r>
          </a:p>
          <a:p>
            <a:pPr lvl="1"/>
            <a:r>
              <a:rPr lang="en-US" dirty="0" smtClean="0"/>
              <a:t>Word </a:t>
            </a:r>
            <a:r>
              <a:rPr lang="en-US" dirty="0" err="1" smtClean="0"/>
              <a:t>embeddings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3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is hard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Cat, cat, cats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670" y="1825625"/>
            <a:ext cx="5437130" cy="392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is hard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Cat, cat, cats</a:t>
            </a:r>
          </a:p>
          <a:p>
            <a:r>
              <a:rPr lang="en-US" dirty="0"/>
              <a:t>c</a:t>
            </a:r>
            <a:r>
              <a:rPr lang="en-US" dirty="0" smtClean="0"/>
              <a:t>atty, cattle, cataract, catacomb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670" y="1825625"/>
            <a:ext cx="5437130" cy="392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3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a beginner of programming..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64484" cy="4351338"/>
          </a:xfrm>
        </p:spPr>
        <p:txBody>
          <a:bodyPr/>
          <a:lstStyle/>
          <a:p>
            <a:r>
              <a:rPr lang="en-US" dirty="0" smtClean="0"/>
              <a:t>Code is confusing 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/>
              <a:t>Don’t know if I can do programming.. </a:t>
            </a:r>
          </a:p>
          <a:p>
            <a:r>
              <a:rPr lang="en-US" dirty="0" smtClean="0"/>
              <a:t>Don’t know what I can do with Python..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22202" y="6488668"/>
            <a:ext cx="65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2/11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23818" y="1817225"/>
            <a:ext cx="474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0070C0"/>
                </a:solidFill>
              </a:rPr>
              <a:t>V</a:t>
            </a:r>
            <a:endParaRPr lang="ko-KR" alt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1742" y="2340015"/>
            <a:ext cx="534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0070C0"/>
                </a:solidFill>
              </a:rPr>
              <a:t>V</a:t>
            </a:r>
            <a:endParaRPr lang="ko-KR" alt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8035" y="2816505"/>
            <a:ext cx="1026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0070C0"/>
                </a:solidFill>
              </a:rPr>
              <a:t>Reed</a:t>
            </a:r>
            <a:endParaRPr lang="ko-KR" alt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7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is hard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Cat, cat, cats</a:t>
            </a:r>
          </a:p>
          <a:p>
            <a:r>
              <a:rPr lang="en-US" dirty="0"/>
              <a:t>c</a:t>
            </a:r>
            <a:r>
              <a:rPr lang="en-US" dirty="0" smtClean="0"/>
              <a:t>atty, cattle, cataract, catacomb</a:t>
            </a:r>
          </a:p>
          <a:p>
            <a:r>
              <a:rPr lang="en-US" dirty="0" smtClean="0"/>
              <a:t>kitten, kitty, </a:t>
            </a:r>
            <a:r>
              <a:rPr lang="en-US" dirty="0" err="1" smtClean="0"/>
              <a:t>persian</a:t>
            </a:r>
            <a:r>
              <a:rPr lang="en-US" dirty="0" smtClean="0"/>
              <a:t>, tabby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670" y="1825625"/>
            <a:ext cx="5437130" cy="392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670" y="1825625"/>
            <a:ext cx="5437130" cy="3922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is hard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Cat, cat, cats</a:t>
            </a:r>
          </a:p>
          <a:p>
            <a:r>
              <a:rPr lang="en-US" dirty="0"/>
              <a:t>c</a:t>
            </a:r>
            <a:r>
              <a:rPr lang="en-US" dirty="0" smtClean="0"/>
              <a:t>atty, cattle, cataract, catacomb</a:t>
            </a:r>
          </a:p>
          <a:p>
            <a:r>
              <a:rPr lang="en-US" dirty="0" smtClean="0"/>
              <a:t>kitten, kitty, </a:t>
            </a:r>
            <a:r>
              <a:rPr lang="en-US" dirty="0" err="1" smtClean="0"/>
              <a:t>persian</a:t>
            </a:r>
            <a:r>
              <a:rPr lang="en-US" dirty="0" smtClean="0"/>
              <a:t>, tabby</a:t>
            </a:r>
          </a:p>
          <a:p>
            <a:r>
              <a:rPr lang="en-US" dirty="0" smtClean="0"/>
              <a:t>Mittens, Tiger, Garfield, Mr. Whiskers</a:t>
            </a:r>
          </a:p>
        </p:txBody>
      </p:sp>
    </p:spTree>
    <p:extLst>
      <p:ext uri="{BB962C8B-B14F-4D97-AF65-F5344CB8AC3E}">
        <p14:creationId xmlns:p14="http://schemas.microsoft.com/office/powerpoint/2010/main" val="91485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670" y="1825625"/>
            <a:ext cx="5437130" cy="3922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is hard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Cat, cat, cats</a:t>
            </a:r>
          </a:p>
          <a:p>
            <a:r>
              <a:rPr lang="en-US" dirty="0"/>
              <a:t>c</a:t>
            </a:r>
            <a:r>
              <a:rPr lang="en-US" dirty="0" smtClean="0"/>
              <a:t>atty, cattle, cataract, catacomb</a:t>
            </a:r>
          </a:p>
          <a:p>
            <a:r>
              <a:rPr lang="en-US" dirty="0" smtClean="0"/>
              <a:t>kitten, kitty, </a:t>
            </a:r>
            <a:r>
              <a:rPr lang="en-US" dirty="0" err="1" smtClean="0"/>
              <a:t>persian</a:t>
            </a:r>
            <a:r>
              <a:rPr lang="en-US" dirty="0" smtClean="0"/>
              <a:t>, tabby</a:t>
            </a:r>
          </a:p>
          <a:p>
            <a:r>
              <a:rPr lang="en-US" dirty="0" smtClean="0"/>
              <a:t>Mittens, Tiger, Garfield, Mr. Whiskers</a:t>
            </a:r>
          </a:p>
          <a:p>
            <a:r>
              <a:rPr lang="en-US" dirty="0" err="1"/>
              <a:t>g</a:t>
            </a:r>
            <a:r>
              <a:rPr lang="en-US" dirty="0" err="1" smtClean="0"/>
              <a:t>ato</a:t>
            </a:r>
            <a:r>
              <a:rPr lang="en-US" dirty="0" smtClean="0"/>
              <a:t>, chat, </a:t>
            </a:r>
            <a:r>
              <a:rPr lang="en-US" dirty="0" err="1" smtClean="0"/>
              <a:t>katze</a:t>
            </a:r>
            <a:r>
              <a:rPr lang="en-US" dirty="0" smtClean="0"/>
              <a:t>, </a:t>
            </a:r>
            <a:r>
              <a:rPr lang="ja-JP" altLang="en-US" dirty="0" smtClean="0"/>
              <a:t>猫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And that’s just </a:t>
            </a:r>
            <a:r>
              <a:rPr lang="en-US" altLang="ja-JP" i="1" dirty="0" smtClean="0"/>
              <a:t>cat</a:t>
            </a:r>
            <a:endParaRPr lang="ja-JP" altLang="en-US" i="1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67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is NLP hard?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Preparing data</a:t>
            </a:r>
          </a:p>
          <a:p>
            <a:pPr lvl="1"/>
            <a:r>
              <a:rPr lang="en-US" dirty="0" smtClean="0"/>
              <a:t>Cleaning and stemming</a:t>
            </a:r>
          </a:p>
          <a:p>
            <a:pPr lvl="1"/>
            <a:r>
              <a:rPr lang="en-US" dirty="0" smtClean="0"/>
              <a:t>Tokenizing with NLTK</a:t>
            </a:r>
          </a:p>
          <a:p>
            <a:r>
              <a:rPr lang="en-US" dirty="0" smtClean="0"/>
              <a:t>Examples and tools</a:t>
            </a:r>
          </a:p>
          <a:p>
            <a:pPr lvl="1"/>
            <a:r>
              <a:rPr lang="en-US" dirty="0" smtClean="0"/>
              <a:t>Sentiment analysis</a:t>
            </a:r>
          </a:p>
          <a:p>
            <a:pPr lvl="1"/>
            <a:r>
              <a:rPr lang="en-US" dirty="0" smtClean="0"/>
              <a:t>Topic modeling</a:t>
            </a:r>
          </a:p>
          <a:p>
            <a:pPr lvl="1"/>
            <a:r>
              <a:rPr lang="en-US" dirty="0" smtClean="0"/>
              <a:t>Word </a:t>
            </a:r>
            <a:r>
              <a:rPr lang="en-US" dirty="0" err="1" smtClean="0"/>
              <a:t>embeddings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Data – Cleaning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we can see, real data are very messy.</a:t>
            </a:r>
          </a:p>
          <a:p>
            <a:r>
              <a:rPr lang="en-US" dirty="0" smtClean="0"/>
              <a:t>There are a few common strategies that can help a lot</a:t>
            </a:r>
          </a:p>
          <a:p>
            <a:r>
              <a:rPr lang="en-US" dirty="0" smtClean="0"/>
              <a:t>Simple cleaning:</a:t>
            </a:r>
          </a:p>
          <a:p>
            <a:pPr lvl="1"/>
            <a:r>
              <a:rPr lang="en-US" dirty="0" smtClean="0"/>
              <a:t>Removing punctuation</a:t>
            </a:r>
          </a:p>
          <a:p>
            <a:pPr lvl="1"/>
            <a:r>
              <a:rPr lang="en-US" dirty="0" smtClean="0"/>
              <a:t>Lowercasing</a:t>
            </a:r>
          </a:p>
          <a:p>
            <a:r>
              <a:rPr lang="en-US" dirty="0" smtClean="0"/>
              <a:t>Stemming:</a:t>
            </a:r>
          </a:p>
          <a:p>
            <a:pPr lvl="1"/>
            <a:r>
              <a:rPr lang="en-US" dirty="0" smtClean="0"/>
              <a:t>run/runs/running -&gt; run</a:t>
            </a:r>
          </a:p>
        </p:txBody>
      </p:sp>
    </p:spTree>
    <p:extLst>
      <p:ext uri="{BB962C8B-B14F-4D97-AF65-F5344CB8AC3E}">
        <p14:creationId xmlns:p14="http://schemas.microsoft.com/office/powerpoint/2010/main" val="19753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Data - Tokenization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Tokenization is an extremely important aspect of real NLP</a:t>
            </a:r>
          </a:p>
          <a:p>
            <a:r>
              <a:rPr lang="en-US" dirty="0" smtClean="0"/>
              <a:t>It’s often critical to break a document down into sentences</a:t>
            </a:r>
          </a:p>
          <a:p>
            <a:pPr lvl="1"/>
            <a:r>
              <a:rPr lang="en-US" dirty="0" smtClean="0"/>
              <a:t>See spot run. Run spot run. -&gt; [‘See spot run’, ‘Run spot run’]</a:t>
            </a:r>
          </a:p>
        </p:txBody>
      </p:sp>
    </p:spTree>
    <p:extLst>
      <p:ext uri="{BB962C8B-B14F-4D97-AF65-F5344CB8AC3E}">
        <p14:creationId xmlns:p14="http://schemas.microsoft.com/office/powerpoint/2010/main" val="27242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Data - Tokenization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Tokenization is an extremely important aspect of real NLP</a:t>
            </a:r>
          </a:p>
          <a:p>
            <a:r>
              <a:rPr lang="en-US" dirty="0" smtClean="0"/>
              <a:t>It’s often critical to break a document down into sentences</a:t>
            </a:r>
          </a:p>
          <a:p>
            <a:pPr lvl="1"/>
            <a:r>
              <a:rPr lang="en-US" dirty="0" smtClean="0"/>
              <a:t>See spot run. Run spot run. -&gt; [‘See spot run’, ‘Run spot run’]</a:t>
            </a:r>
          </a:p>
          <a:p>
            <a:pPr lvl="1"/>
            <a:r>
              <a:rPr lang="en-US" dirty="0" smtClean="0"/>
              <a:t>Dr. </a:t>
            </a:r>
            <a:r>
              <a:rPr lang="en-US" dirty="0" err="1" smtClean="0"/>
              <a:t>Radev</a:t>
            </a:r>
            <a:r>
              <a:rPr lang="en-US" dirty="0" smtClean="0"/>
              <a:t> got his Ph.D. from Columbia University in N.Y.C.</a:t>
            </a:r>
          </a:p>
        </p:txBody>
      </p:sp>
    </p:spTree>
    <p:extLst>
      <p:ext uri="{BB962C8B-B14F-4D97-AF65-F5344CB8AC3E}">
        <p14:creationId xmlns:p14="http://schemas.microsoft.com/office/powerpoint/2010/main" val="28858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Data - Tokenization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Tokenization is an extremely important aspect of real NLP</a:t>
            </a:r>
          </a:p>
          <a:p>
            <a:r>
              <a:rPr lang="en-US" dirty="0" smtClean="0"/>
              <a:t>It’s often critical to break a document down into sentences</a:t>
            </a:r>
          </a:p>
          <a:p>
            <a:pPr lvl="1"/>
            <a:r>
              <a:rPr lang="en-US" dirty="0" smtClean="0"/>
              <a:t>See spot run. Run spot run. -&gt; [‘See spot run’, ‘Run spot run’]</a:t>
            </a:r>
          </a:p>
          <a:p>
            <a:pPr lvl="1"/>
            <a:r>
              <a:rPr lang="en-US" dirty="0" smtClean="0"/>
              <a:t>Dr. </a:t>
            </a:r>
            <a:r>
              <a:rPr lang="en-US" dirty="0" err="1" smtClean="0"/>
              <a:t>Radev</a:t>
            </a:r>
            <a:r>
              <a:rPr lang="en-US" dirty="0" smtClean="0"/>
              <a:t> got his Ph.D. from Columbia University in N.Y.C.</a:t>
            </a:r>
          </a:p>
          <a:p>
            <a:r>
              <a:rPr lang="en-US" dirty="0" smtClean="0"/>
              <a:t>It’s almost always critical to break a document down into words</a:t>
            </a:r>
          </a:p>
          <a:p>
            <a:pPr lvl="1"/>
            <a:r>
              <a:rPr lang="en-US" dirty="0" smtClean="0"/>
              <a:t>How do you handle contractions like “don’t”?</a:t>
            </a:r>
          </a:p>
          <a:p>
            <a:pPr lvl="1"/>
            <a:r>
              <a:rPr lang="en-US" dirty="0" smtClean="0"/>
              <a:t>How do you handle “Ph.D.”? “N.Y.C.”?</a:t>
            </a:r>
            <a:endParaRPr lang="en-US" dirty="0"/>
          </a:p>
          <a:p>
            <a:r>
              <a:rPr lang="en-US" dirty="0" smtClean="0"/>
              <a:t>This is where the natural language toolkit (NLTK) comes in</a:t>
            </a:r>
          </a:p>
        </p:txBody>
      </p:sp>
    </p:spTree>
    <p:extLst>
      <p:ext uri="{BB962C8B-B14F-4D97-AF65-F5344CB8AC3E}">
        <p14:creationId xmlns:p14="http://schemas.microsoft.com/office/powerpoint/2010/main" val="11520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Data - NLTK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NLTK has a wide variety of NLP tools, including a straightforward connection to tools from many other NLP groups such as Stanford</a:t>
            </a:r>
          </a:p>
          <a:p>
            <a:r>
              <a:rPr lang="en-US" dirty="0" smtClean="0"/>
              <a:t>I won’t get into details, but using most of these tools can be reduced to just a few lines of Python with NLTK.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 highly recommend </a:t>
            </a:r>
            <a:r>
              <a:rPr lang="en-US" dirty="0" smtClean="0">
                <a:hlinkClick r:id="rId2"/>
              </a:rPr>
              <a:t>NLTK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22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is NLP hard?</a:t>
            </a:r>
          </a:p>
          <a:p>
            <a:r>
              <a:rPr lang="en-US" dirty="0" smtClean="0"/>
              <a:t>Preparing data</a:t>
            </a:r>
          </a:p>
          <a:p>
            <a:pPr lvl="1"/>
            <a:r>
              <a:rPr lang="en-US" dirty="0" smtClean="0"/>
              <a:t>Cleaning and stemming</a:t>
            </a:r>
          </a:p>
          <a:p>
            <a:pPr lvl="1"/>
            <a:r>
              <a:rPr lang="en-US" dirty="0" smtClean="0"/>
              <a:t>Tokenizing with NLTK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Examples and tools</a:t>
            </a:r>
          </a:p>
          <a:p>
            <a:pPr lvl="1"/>
            <a:r>
              <a:rPr lang="en-US" dirty="0" smtClean="0"/>
              <a:t>Summarizing a dataset</a:t>
            </a:r>
          </a:p>
          <a:p>
            <a:pPr lvl="1"/>
            <a:r>
              <a:rPr lang="en-US" dirty="0" smtClean="0"/>
              <a:t>Sentiment analysis</a:t>
            </a:r>
          </a:p>
          <a:p>
            <a:pPr lvl="1"/>
            <a:r>
              <a:rPr lang="en-US" dirty="0" smtClean="0"/>
              <a:t>Topic modeling</a:t>
            </a:r>
          </a:p>
          <a:p>
            <a:pPr lvl="1"/>
            <a:r>
              <a:rPr lang="en-US" dirty="0" smtClean="0"/>
              <a:t>Word </a:t>
            </a:r>
            <a:r>
              <a:rPr lang="en-US" dirty="0" err="1" smtClean="0"/>
              <a:t>embeddings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38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here to share with you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22202" y="6488668"/>
            <a:ext cx="65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3/11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22903" y="1895160"/>
            <a:ext cx="10515600" cy="3183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“Six things I wish I had known a year ago</a:t>
            </a:r>
          </a:p>
          <a:p>
            <a:endParaRPr lang="en-US" b="1" dirty="0" smtClean="0"/>
          </a:p>
          <a:p>
            <a:r>
              <a:rPr lang="en-US" b="1" dirty="0" smtClean="0"/>
              <a:t>        about Python Programming”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1710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70" y="2157412"/>
            <a:ext cx="2217624" cy="3449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868" y="2157412"/>
            <a:ext cx="2229944" cy="34373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386" y="2155513"/>
            <a:ext cx="2288642" cy="34392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602" y="2155513"/>
            <a:ext cx="2360495" cy="34392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9671" y="2155513"/>
            <a:ext cx="2217624" cy="34373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50006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The Data Set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7384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NLP is </a:t>
            </a:r>
            <a:r>
              <a:rPr lang="en-US" b="1" dirty="0" smtClean="0"/>
              <a:t>heavily</a:t>
            </a:r>
            <a:r>
              <a:rPr lang="en-US" dirty="0" smtClean="0"/>
              <a:t> data-driven</a:t>
            </a:r>
          </a:p>
          <a:p>
            <a:r>
              <a:rPr lang="en-US" dirty="0" smtClean="0"/>
              <a:t>Think about how long it takes children to learn language</a:t>
            </a:r>
          </a:p>
          <a:p>
            <a:r>
              <a:rPr lang="en-US" dirty="0" smtClean="0"/>
              <a:t>Depending on the sophistication, you may require hundreds or thousands of documents to be able to use modern NLP tools</a:t>
            </a:r>
          </a:p>
          <a:p>
            <a:r>
              <a:rPr lang="en-US" dirty="0" smtClean="0"/>
              <a:t>As humans, we will need some kind of summary statistics to understand a corpus of this magnitude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71513" y="1104910"/>
          <a:ext cx="10800156" cy="5543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26"/>
                <a:gridCol w="1800026"/>
                <a:gridCol w="1800026"/>
                <a:gridCol w="1800026"/>
                <a:gridCol w="1800026"/>
                <a:gridCol w="1800026"/>
              </a:tblGrid>
              <a:tr h="6065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Fewest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1617558"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Sentences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14488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Words (tokens)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71637">
                <a:tc>
                  <a:txBody>
                    <a:bodyPr/>
                    <a:lstStyle/>
                    <a:p>
                      <a:r>
                        <a:rPr lang="en-US" dirty="0" smtClean="0"/>
                        <a:t>Tokens</a:t>
                      </a:r>
                      <a:r>
                        <a:rPr lang="en-US" baseline="0" dirty="0" smtClean="0"/>
                        <a:t> per Sentence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284554" y="0"/>
            <a:ext cx="10515600" cy="1325563"/>
          </a:xfrm>
        </p:spPr>
        <p:txBody>
          <a:bodyPr/>
          <a:lstStyle/>
          <a:p>
            <a:r>
              <a:rPr lang="en-US" dirty="0" smtClean="0"/>
              <a:t>Summary Statistics - Example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174" y="1743074"/>
            <a:ext cx="1034943" cy="160991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499" y="3367273"/>
            <a:ext cx="1034943" cy="160991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461" y="5034336"/>
            <a:ext cx="1034943" cy="160991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896" y="1743074"/>
            <a:ext cx="1044423" cy="160991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896" y="3367274"/>
            <a:ext cx="1044423" cy="160991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174" y="4977184"/>
            <a:ext cx="1081500" cy="16670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190" y="1743074"/>
            <a:ext cx="1062948" cy="15973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190" y="3367273"/>
            <a:ext cx="1062948" cy="15973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2496" y="5026340"/>
            <a:ext cx="1062948" cy="15973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102" y="1743074"/>
            <a:ext cx="1096320" cy="159732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354" y="3352985"/>
            <a:ext cx="1096320" cy="159732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504" y="5026340"/>
            <a:ext cx="1096320" cy="15973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2496" y="1765357"/>
            <a:ext cx="1016157" cy="157504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853" y="3375268"/>
            <a:ext cx="1016157" cy="157504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576" y="5034336"/>
            <a:ext cx="1016157" cy="15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3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71513" y="1104910"/>
          <a:ext cx="10800156" cy="5543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26"/>
                <a:gridCol w="1800026"/>
                <a:gridCol w="1800026"/>
                <a:gridCol w="1800026"/>
                <a:gridCol w="1800026"/>
                <a:gridCol w="1800026"/>
              </a:tblGrid>
              <a:tr h="6065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Fewest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1617558"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Tokens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14488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Unique Words (types)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71637">
                <a:tc>
                  <a:txBody>
                    <a:bodyPr/>
                    <a:lstStyle/>
                    <a:p>
                      <a:r>
                        <a:rPr lang="en-US" dirty="0" smtClean="0"/>
                        <a:t>Types per Token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284554" y="0"/>
            <a:ext cx="10515600" cy="1325563"/>
          </a:xfrm>
        </p:spPr>
        <p:txBody>
          <a:bodyPr/>
          <a:lstStyle/>
          <a:p>
            <a:r>
              <a:rPr lang="en-US" dirty="0" smtClean="0"/>
              <a:t>Summary Statistics - Example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498" y="1751068"/>
            <a:ext cx="1034943" cy="160991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739" y="5020047"/>
            <a:ext cx="1034943" cy="160991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896" y="1743074"/>
            <a:ext cx="1044423" cy="160991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896" y="3367274"/>
            <a:ext cx="1044423" cy="160991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853" y="4977184"/>
            <a:ext cx="1081500" cy="16670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190" y="1743074"/>
            <a:ext cx="1062948" cy="15973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457" y="3379858"/>
            <a:ext cx="1062948" cy="15973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449" y="4996678"/>
            <a:ext cx="1062948" cy="159732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354" y="1743073"/>
            <a:ext cx="1096320" cy="159732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504" y="5026340"/>
            <a:ext cx="1096320" cy="15973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853" y="1765356"/>
            <a:ext cx="1016157" cy="157504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9493" y="5001090"/>
            <a:ext cx="1016157" cy="15750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190" y="3379858"/>
            <a:ext cx="1096320" cy="15973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0845" y="3360979"/>
            <a:ext cx="1016157" cy="1575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305" y="3343544"/>
            <a:ext cx="1034943" cy="160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Statistics - Takeaway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Words/sentence can give a reasonable measure of language complexity</a:t>
            </a:r>
          </a:p>
          <a:p>
            <a:r>
              <a:rPr lang="en-US" dirty="0" smtClean="0"/>
              <a:t>Types/token can give a decent measure of vocabulary breadth</a:t>
            </a:r>
          </a:p>
          <a:p>
            <a:r>
              <a:rPr lang="en-US" dirty="0" smtClean="0"/>
              <a:t>These results depend heavily on cleaning and tokenization!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0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776806"/>
            <a:ext cx="3571081" cy="2137844"/>
          </a:xfrm>
        </p:spPr>
      </p:pic>
      <p:sp>
        <p:nvSpPr>
          <p:cNvPr id="7" name="Rectangle 6"/>
          <p:cNvSpPr/>
          <p:nvPr/>
        </p:nvSpPr>
        <p:spPr>
          <a:xfrm>
            <a:off x="8188555" y="407474"/>
            <a:ext cx="1367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Jason Davies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50" y="777107"/>
            <a:ext cx="3259613" cy="21375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08725" y="386925"/>
            <a:ext cx="1292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hlinkClick r:id="rId5"/>
              </a:rPr>
              <a:t>Word It Out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44" y="4220095"/>
            <a:ext cx="3568119" cy="21378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27689" y="3850763"/>
            <a:ext cx="1060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hlinkClick r:id="rId7"/>
              </a:rPr>
              <a:t>Word Sift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26" y="4220095"/>
            <a:ext cx="1627424" cy="21378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20661" y="3850763"/>
            <a:ext cx="2157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9"/>
              </a:rPr>
              <a:t>Google Docs Add-On</a:t>
            </a:r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164" y="4220095"/>
            <a:ext cx="2249190" cy="213784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727174" y="3850763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11"/>
              </a:rPr>
              <a:t>Daniel </a:t>
            </a:r>
            <a:r>
              <a:rPr lang="en-US" dirty="0" err="1" smtClean="0">
                <a:hlinkClick r:id="rId11"/>
              </a:rPr>
              <a:t>Soper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0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Named Entity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NER tools allow you to extract entities present in a text</a:t>
            </a:r>
          </a:p>
          <a:p>
            <a:endParaRPr lang="en-US" dirty="0"/>
          </a:p>
          <a:p>
            <a:r>
              <a:rPr lang="en-US" dirty="0" smtClean="0"/>
              <a:t>PERSON, ORGANIZATION, LOCATION (MUC3)</a:t>
            </a:r>
          </a:p>
          <a:p>
            <a:r>
              <a:rPr lang="en-US" dirty="0" smtClean="0"/>
              <a:t>TIME, DATE, MONETARY VALUE, PERCENTAGE (MUC7)</a:t>
            </a:r>
          </a:p>
        </p:txBody>
      </p:sp>
    </p:spTree>
    <p:extLst>
      <p:ext uri="{BB962C8B-B14F-4D97-AF65-F5344CB8AC3E}">
        <p14:creationId xmlns:p14="http://schemas.microsoft.com/office/powerpoint/2010/main" val="113958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Named Entity Recognition -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797" y="1443302"/>
            <a:ext cx="1657249" cy="2577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841" y="1433885"/>
            <a:ext cx="1731800" cy="2577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436" y="1453378"/>
            <a:ext cx="1702093" cy="2557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5324" y="1433885"/>
            <a:ext cx="1755532" cy="2557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835" y="1443302"/>
            <a:ext cx="1627167" cy="252210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531835" y="4182397"/>
          <a:ext cx="910902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804"/>
                <a:gridCol w="1821804"/>
                <a:gridCol w="1821804"/>
                <a:gridCol w="1821804"/>
                <a:gridCol w="182180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Sauron</a:t>
                      </a:r>
                      <a:r>
                        <a:rPr lang="en-US" dirty="0" smtClean="0"/>
                        <a:t> - 202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Bilbo - 527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Frodo - 995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Frodo - 464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Sam - 426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Morgoth</a:t>
                      </a:r>
                      <a:r>
                        <a:rPr lang="en-US" dirty="0" smtClean="0"/>
                        <a:t> - 187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Thorin</a:t>
                      </a:r>
                      <a:r>
                        <a:rPr lang="en-US" dirty="0" smtClean="0"/>
                        <a:t> - 229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Sam - 375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Sam - 408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Frodo - 346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Beren</a:t>
                      </a:r>
                      <a:r>
                        <a:rPr lang="en-US" dirty="0" smtClean="0"/>
                        <a:t> - 163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Balin</a:t>
                      </a:r>
                      <a:r>
                        <a:rPr lang="en-US" dirty="0" smtClean="0"/>
                        <a:t> - 67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Bilbo - 278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Gimli</a:t>
                      </a:r>
                      <a:r>
                        <a:rPr lang="en-US" dirty="0" smtClean="0"/>
                        <a:t> - 184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Pippin - 220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Eldar</a:t>
                      </a:r>
                      <a:r>
                        <a:rPr lang="en-US" dirty="0" smtClean="0"/>
                        <a:t> - 142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Baggins - 59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Strider - 192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Legolas</a:t>
                      </a:r>
                      <a:r>
                        <a:rPr lang="en-US" dirty="0" smtClean="0"/>
                        <a:t> - 163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Faramir</a:t>
                      </a:r>
                      <a:r>
                        <a:rPr lang="en-US" dirty="0" smtClean="0"/>
                        <a:t> - 149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Túrin</a:t>
                      </a:r>
                      <a:r>
                        <a:rPr lang="en-US" dirty="0" smtClean="0"/>
                        <a:t> - 112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Bard - 50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Pippin - 164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Pippin - 154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Rohan - 86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84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Named Entity Recognition - Takeaway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suggest the </a:t>
            </a:r>
            <a:r>
              <a:rPr lang="en-US" dirty="0" smtClean="0">
                <a:hlinkClick r:id="rId2"/>
              </a:rPr>
              <a:t>Stanford tool</a:t>
            </a:r>
            <a:r>
              <a:rPr lang="en-US" dirty="0" smtClean="0"/>
              <a:t> and NTLK</a:t>
            </a:r>
          </a:p>
          <a:p>
            <a:r>
              <a:rPr lang="en-US" dirty="0" smtClean="0"/>
              <a:t>Important to batch process</a:t>
            </a:r>
          </a:p>
          <a:p>
            <a:pPr lvl="1"/>
            <a:r>
              <a:rPr lang="en-US" dirty="0" smtClean="0"/>
              <a:t>Run time went from 10 days to 5 minutes</a:t>
            </a:r>
          </a:p>
          <a:p>
            <a:r>
              <a:rPr lang="en-US" dirty="0" smtClean="0"/>
              <a:t>After you identify all the entities, you may need to combine some</a:t>
            </a:r>
          </a:p>
          <a:p>
            <a:pPr lvl="1"/>
            <a:r>
              <a:rPr lang="en-US" dirty="0" smtClean="0"/>
              <a:t>Bilbo, Baggins, Bilbo Baggins</a:t>
            </a:r>
          </a:p>
          <a:p>
            <a:pPr lvl="1"/>
            <a:r>
              <a:rPr lang="en-US" dirty="0" smtClean="0"/>
              <a:t>Strider, Aragorn</a:t>
            </a:r>
          </a:p>
          <a:p>
            <a:r>
              <a:rPr lang="en-US" dirty="0" smtClean="0"/>
              <a:t>As always, there will be errors</a:t>
            </a:r>
          </a:p>
          <a:p>
            <a:pPr lvl="1"/>
            <a:r>
              <a:rPr lang="en-US" dirty="0" err="1" smtClean="0"/>
              <a:t>Shadowfax</a:t>
            </a:r>
            <a:r>
              <a:rPr lang="en-US" dirty="0" smtClean="0"/>
              <a:t> saw Gandalf (tagged as one entity)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71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Sentiment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Sentiment analysis is one of the major applications of current NLP technology.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75" y="2871788"/>
            <a:ext cx="3851275" cy="2594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4" y="2871788"/>
            <a:ext cx="6602219" cy="1565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4" y="5234170"/>
            <a:ext cx="6557963" cy="946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52" y="4339641"/>
            <a:ext cx="4238919" cy="217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2489"/>
            <a:ext cx="10515600" cy="1325563"/>
          </a:xfrm>
        </p:spPr>
        <p:txBody>
          <a:bodyPr/>
          <a:lstStyle/>
          <a:p>
            <a:r>
              <a:rPr lang="en-US" dirty="0" smtClean="0"/>
              <a:t>(1) Need many packages (or modules)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5519"/>
            <a:ext cx="10515600" cy="459144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import XXX</a:t>
            </a:r>
          </a:p>
          <a:p>
            <a:pPr marL="0" indent="0">
              <a:buNone/>
            </a:pPr>
            <a:r>
              <a:rPr lang="en-US" b="1" dirty="0" smtClean="0"/>
              <a:t>import YYY</a:t>
            </a:r>
          </a:p>
          <a:p>
            <a:pPr marL="0" indent="0">
              <a:buNone/>
            </a:pPr>
            <a:r>
              <a:rPr lang="en-US" b="1" dirty="0"/>
              <a:t>i</a:t>
            </a:r>
            <a:r>
              <a:rPr lang="en-US" b="1" dirty="0" smtClean="0"/>
              <a:t>mport ZZZ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import statistics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71838" y="1551056"/>
            <a:ext cx="708454" cy="158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80292" y="2346036"/>
            <a:ext cx="107822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73835" y="1551736"/>
            <a:ext cx="31282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  <a:r>
              <a:rPr lang="en-US" sz="3200" dirty="0" smtClean="0"/>
              <a:t>ackage </a:t>
            </a:r>
          </a:p>
          <a:p>
            <a:r>
              <a:rPr lang="en-US" sz="3200" dirty="0" smtClean="0"/>
              <a:t>     or </a:t>
            </a:r>
          </a:p>
          <a:p>
            <a:r>
              <a:rPr lang="en-US" sz="3200" dirty="0" smtClean="0"/>
              <a:t>module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818419" y="1545862"/>
            <a:ext cx="1649510" cy="15755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68843" y="3666453"/>
            <a:ext cx="1367481" cy="38589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0420" y="4639484"/>
            <a:ext cx="1380159" cy="4446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48405" y="4639484"/>
            <a:ext cx="856568" cy="44461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43728" y="1506620"/>
            <a:ext cx="46995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-- operating system interface                         </a:t>
            </a:r>
          </a:p>
          <a:p>
            <a:r>
              <a:rPr lang="en-US" sz="2800" dirty="0" smtClean="0"/>
              <a:t>-- string processing</a:t>
            </a:r>
          </a:p>
          <a:p>
            <a:r>
              <a:rPr lang="en-US" sz="2800" dirty="0" smtClean="0"/>
              <a:t>-- csv file reading/writing</a:t>
            </a:r>
          </a:p>
          <a:p>
            <a:r>
              <a:rPr lang="en-US" sz="2800" dirty="0" smtClean="0"/>
              <a:t>-- natural language processing</a:t>
            </a:r>
            <a:endParaRPr lang="en-US" sz="28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742953" y="5083674"/>
            <a:ext cx="4193" cy="50851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7505" y="5631518"/>
            <a:ext cx="350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  <a:r>
              <a:rPr lang="en-US" sz="3200" dirty="0" smtClean="0"/>
              <a:t>unction / method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1008166" y="5603810"/>
            <a:ext cx="3389012" cy="74814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809673" y="4521377"/>
            <a:ext cx="6059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You may have to import many modules. 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830420" y="4590661"/>
            <a:ext cx="1492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statistics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2136479" y="4640368"/>
            <a:ext cx="27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.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2266442" y="4573309"/>
            <a:ext cx="1110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mean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3131885" y="4573309"/>
            <a:ext cx="31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(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3257881" y="4581985"/>
            <a:ext cx="1804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[1,2,3,4,5]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774864" y="4581985"/>
            <a:ext cx="411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)</a:t>
            </a:r>
            <a:endParaRPr lang="en-US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802930" y="1485814"/>
            <a:ext cx="1192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import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5803791" y="1925638"/>
            <a:ext cx="1192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import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5812261" y="2381486"/>
            <a:ext cx="1192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import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5829629" y="2805806"/>
            <a:ext cx="1192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import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6946058" y="1475082"/>
            <a:ext cx="79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os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6946058" y="1916027"/>
            <a:ext cx="79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6939619" y="2357038"/>
            <a:ext cx="79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csv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6944019" y="2804282"/>
            <a:ext cx="79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nltk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5838960" y="5083674"/>
            <a:ext cx="6039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Don’t worry about it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622202" y="6488668"/>
            <a:ext cx="65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4/11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2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9" grpId="0" animBg="1"/>
      <p:bldP spid="10" grpId="0" animBg="1"/>
      <p:bldP spid="11" grpId="0" animBg="1"/>
      <p:bldP spid="16" grpId="0"/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Sentiment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Sentiment analysis is one of the major applications of current NLP technology.</a:t>
            </a:r>
          </a:p>
          <a:p>
            <a:r>
              <a:rPr lang="en-US" dirty="0" smtClean="0"/>
              <a:t>The field has recently seen strong advances due to Deep Learning.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62" y="3310376"/>
            <a:ext cx="7672388" cy="30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1233497"/>
          <a:ext cx="12192003" cy="3892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/>
                <a:gridCol w="1354667"/>
                <a:gridCol w="1354667"/>
                <a:gridCol w="1354667"/>
                <a:gridCol w="1354667"/>
                <a:gridCol w="1354667"/>
                <a:gridCol w="1354667"/>
                <a:gridCol w="1354667"/>
                <a:gridCol w="1354667"/>
              </a:tblGrid>
              <a:tr h="6065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Lowest</a:t>
                      </a:r>
                      <a:endParaRPr lang="en-US" dirty="0"/>
                    </a:p>
                  </a:txBody>
                  <a:tcPr/>
                </a:tc>
              </a:tr>
              <a:tr h="1614488">
                <a:tc>
                  <a:txBody>
                    <a:bodyPr/>
                    <a:lstStyle/>
                    <a:p>
                      <a:r>
                        <a:rPr lang="en-US" dirty="0" smtClean="0"/>
                        <a:t>Overall Average Sentiment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merry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gandalf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671637">
                <a:tc>
                  <a:txBody>
                    <a:bodyPr/>
                    <a:lstStyle/>
                    <a:p>
                      <a:r>
                        <a:rPr lang="en-US" dirty="0" smtClean="0"/>
                        <a:t>Sentiment Standard Deviation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gandalf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merry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284554" y="0"/>
            <a:ext cx="10515600" cy="1325563"/>
          </a:xfrm>
        </p:spPr>
        <p:txBody>
          <a:bodyPr/>
          <a:lstStyle/>
          <a:p>
            <a:r>
              <a:rPr lang="en-US" dirty="0" smtClean="0"/>
              <a:t>Sentiment Analysis - Example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845" y="1876425"/>
            <a:ext cx="1048371" cy="15811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845" y="3501287"/>
            <a:ext cx="1048371" cy="1581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455" y="1876425"/>
            <a:ext cx="1131960" cy="15811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1042" y="3518021"/>
            <a:ext cx="1131960" cy="158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688" y="1857375"/>
            <a:ext cx="1244966" cy="15686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952" y="3507533"/>
            <a:ext cx="1244966" cy="1568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39" y="1857375"/>
            <a:ext cx="1137105" cy="15686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354" y="3506050"/>
            <a:ext cx="1137105" cy="1568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1074" y="1876425"/>
            <a:ext cx="1121117" cy="15496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4739" y="3515574"/>
            <a:ext cx="1121117" cy="15496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4702" y="3501287"/>
            <a:ext cx="1005360" cy="156389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4884" y="1857375"/>
            <a:ext cx="1005360" cy="15638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7427" y="1876425"/>
            <a:ext cx="1163106" cy="154484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7439" y="3515574"/>
            <a:ext cx="1163106" cy="1544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9763" y="1876425"/>
            <a:ext cx="1029896" cy="15448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9762" y="3515573"/>
            <a:ext cx="1055731" cy="15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Sentiment Analysis - Takeaway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suggest the new </a:t>
            </a:r>
            <a:r>
              <a:rPr lang="en-US" dirty="0" smtClean="0">
                <a:hlinkClick r:id="rId2"/>
              </a:rPr>
              <a:t>Stanford tool</a:t>
            </a:r>
            <a:endParaRPr lang="en-US" dirty="0" smtClean="0"/>
          </a:p>
          <a:p>
            <a:r>
              <a:rPr lang="en-US" dirty="0" smtClean="0"/>
              <a:t>Be wary of domain differences!</a:t>
            </a:r>
          </a:p>
          <a:p>
            <a:pPr lvl="1"/>
            <a:r>
              <a:rPr lang="en-US" dirty="0" smtClean="0"/>
              <a:t>She’s a </a:t>
            </a:r>
            <a:r>
              <a:rPr lang="en-US" dirty="0" smtClean="0">
                <a:solidFill>
                  <a:srgbClr val="00B050"/>
                </a:solidFill>
              </a:rPr>
              <a:t>great</a:t>
            </a:r>
            <a:r>
              <a:rPr lang="en-US" dirty="0" smtClean="0"/>
              <a:t> athlete and she was </a:t>
            </a:r>
            <a:r>
              <a:rPr lang="en-US" dirty="0" smtClean="0">
                <a:solidFill>
                  <a:srgbClr val="00B050"/>
                </a:solidFill>
              </a:rPr>
              <a:t>not afraid </a:t>
            </a:r>
            <a:r>
              <a:rPr lang="en-US" dirty="0" smtClean="0"/>
              <a:t>to be </a:t>
            </a:r>
            <a:r>
              <a:rPr lang="en-US" dirty="0" smtClean="0">
                <a:solidFill>
                  <a:srgbClr val="00B050"/>
                </a:solidFill>
              </a:rPr>
              <a:t>aggressive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This is a </a:t>
            </a:r>
            <a:r>
              <a:rPr lang="en-US" dirty="0" smtClean="0">
                <a:solidFill>
                  <a:srgbClr val="FF0000"/>
                </a:solidFill>
              </a:rPr>
              <a:t>terrible</a:t>
            </a:r>
            <a:r>
              <a:rPr lang="en-US" dirty="0" smtClean="0"/>
              <a:t> restaurant. The wait staff were very </a:t>
            </a:r>
            <a:r>
              <a:rPr lang="en-US" dirty="0" smtClean="0">
                <a:solidFill>
                  <a:srgbClr val="FF0000"/>
                </a:solidFill>
              </a:rPr>
              <a:t>aggressive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Best to have a model that is trained on the same domain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9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Modelling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Topics models are a great way to explore a corpus</a:t>
            </a:r>
          </a:p>
          <a:p>
            <a:r>
              <a:rPr lang="en-US" dirty="0" smtClean="0"/>
              <a:t>Generative model of document creation</a:t>
            </a:r>
          </a:p>
          <a:p>
            <a:pPr lvl="1"/>
            <a:r>
              <a:rPr lang="en-US" dirty="0" smtClean="0"/>
              <a:t>Each document is a weighted combination of topics</a:t>
            </a:r>
          </a:p>
          <a:p>
            <a:pPr lvl="1"/>
            <a:r>
              <a:rPr lang="en-US" dirty="0" smtClean="0"/>
              <a:t>Each topic is a weighted combination of words</a:t>
            </a:r>
          </a:p>
          <a:p>
            <a:pPr lvl="1"/>
            <a:r>
              <a:rPr lang="en-US" dirty="0" smtClean="0"/>
              <a:t>All words appear in all topics with some (small) probability</a:t>
            </a:r>
          </a:p>
          <a:p>
            <a:r>
              <a:rPr lang="en-US" dirty="0" smtClean="0"/>
              <a:t>To add a word to a document</a:t>
            </a:r>
          </a:p>
          <a:p>
            <a:pPr lvl="2"/>
            <a:r>
              <a:rPr lang="en-US" dirty="0" smtClean="0"/>
              <a:t>Pick a topic according to the documents weighted composition</a:t>
            </a:r>
          </a:p>
          <a:p>
            <a:pPr lvl="2"/>
            <a:r>
              <a:rPr lang="en-US" dirty="0" smtClean="0"/>
              <a:t>Pick a word according to that topic’s weighted composition</a:t>
            </a:r>
          </a:p>
          <a:p>
            <a:pPr lvl="2"/>
            <a:r>
              <a:rPr lang="en-US" dirty="0" smtClean="0"/>
              <a:t>Add the chosen word</a:t>
            </a:r>
          </a:p>
          <a:p>
            <a:r>
              <a:rPr lang="en-US" dirty="0" smtClean="0"/>
              <a:t>LDA is one of several methods for reversing this process to discover the topics that make up a document</a:t>
            </a:r>
          </a:p>
        </p:txBody>
      </p:sp>
    </p:spTree>
    <p:extLst>
      <p:ext uri="{BB962C8B-B14F-4D97-AF65-F5344CB8AC3E}">
        <p14:creationId xmlns:p14="http://schemas.microsoft.com/office/powerpoint/2010/main" val="71460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Modelling -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0.009*upon + 0.008*away + 0.007*came + </a:t>
            </a:r>
            <a:r>
              <a:rPr lang="en-US" dirty="0" smtClean="0"/>
              <a:t>0.007*lay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0.007*now0.034*said </a:t>
            </a:r>
            <a:r>
              <a:rPr lang="en-US" dirty="0"/>
              <a:t>+ 0.017*</a:t>
            </a:r>
            <a:r>
              <a:rPr lang="en-US" dirty="0" err="1"/>
              <a:t>n't</a:t>
            </a:r>
            <a:r>
              <a:rPr lang="en-US" dirty="0"/>
              <a:t> + 0.012*Sam + 0.012*will </a:t>
            </a:r>
            <a:r>
              <a:rPr lang="en-US" dirty="0" smtClean="0"/>
              <a:t>+ 0.011*Frodo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0.011*came </a:t>
            </a:r>
            <a:r>
              <a:rPr lang="en-US" dirty="0"/>
              <a:t>+ 0.011*'I + 0.008*long + 0.008*great </a:t>
            </a:r>
            <a:r>
              <a:rPr lang="en-US" dirty="0" smtClean="0"/>
              <a:t>+ 0.007*Orcs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0.010*eyes </a:t>
            </a:r>
            <a:r>
              <a:rPr lang="en-US" dirty="0"/>
              <a:t>+ 0.008*great + 0.008*looked + 0.008*Sam </a:t>
            </a:r>
            <a:r>
              <a:rPr lang="en-US" dirty="0" smtClean="0"/>
              <a:t>+ 0.008*seemed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0.010*great </a:t>
            </a:r>
            <a:r>
              <a:rPr lang="en-US" dirty="0"/>
              <a:t>+ 0.006*name + 0.005*</a:t>
            </a:r>
            <a:r>
              <a:rPr lang="en-US" dirty="0" err="1"/>
              <a:t>Morgoth</a:t>
            </a:r>
            <a:r>
              <a:rPr lang="en-US" dirty="0"/>
              <a:t> </a:t>
            </a:r>
            <a:r>
              <a:rPr lang="en-US" dirty="0" smtClean="0"/>
              <a:t>+ 0.005*strength </a:t>
            </a:r>
            <a:r>
              <a:rPr lang="en-US" dirty="0"/>
              <a:t>+ 0.005*power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704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Modelling - Takeaway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Straightforward, though somewhat tedious, with </a:t>
            </a:r>
            <a:r>
              <a:rPr lang="en-US" dirty="0" smtClean="0">
                <a:hlinkClick r:id="rId2"/>
              </a:rPr>
              <a:t>Gensim</a:t>
            </a:r>
            <a:endParaRPr lang="en-US" dirty="0" smtClean="0"/>
          </a:p>
          <a:p>
            <a:r>
              <a:rPr lang="en-US" dirty="0" smtClean="0"/>
              <a:t>In my opinion, not reliable for classification but good for exploration</a:t>
            </a:r>
          </a:p>
          <a:p>
            <a:r>
              <a:rPr lang="en-US" dirty="0" smtClean="0"/>
              <a:t>Not all topics will be logical for a human</a:t>
            </a:r>
          </a:p>
          <a:p>
            <a:r>
              <a:rPr lang="en-US" dirty="0" smtClean="0"/>
              <a:t>Results strongly depend on number of topics (</a:t>
            </a:r>
            <a:r>
              <a:rPr lang="en-US" dirty="0" err="1" smtClean="0"/>
              <a:t>hyperparameter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5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</a:t>
            </a:r>
            <a:r>
              <a:rPr lang="en-US" dirty="0" err="1" smtClean="0"/>
              <a:t>Embeddings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hlinkClick r:id="rId2"/>
              </a:rPr>
              <a:t>Gensim</a:t>
            </a:r>
            <a:r>
              <a:rPr lang="en-US" dirty="0" err="1" smtClean="0"/>
              <a:t>’s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Word2Vec</a:t>
            </a:r>
            <a:r>
              <a:rPr lang="en-US" dirty="0" smtClean="0"/>
              <a:t> is a great tool for generating word </a:t>
            </a:r>
            <a:r>
              <a:rPr lang="en-US" dirty="0" err="1" smtClean="0"/>
              <a:t>embeddings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343150" y="2496345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938713" y="2953545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43150" y="349647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43150" y="5262563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938713" y="4001294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38713" y="5089128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34276" y="2496345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534276" y="349647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534276" y="5262563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62331" y="4625666"/>
            <a:ext cx="27603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"/>
              </a:lnSpc>
            </a:pPr>
            <a:r>
              <a:rPr lang="en-US" sz="2800" dirty="0" smtClean="0"/>
              <a:t>.</a:t>
            </a:r>
          </a:p>
          <a:p>
            <a:pPr>
              <a:lnSpc>
                <a:spcPct val="30000"/>
              </a:lnSpc>
            </a:pPr>
            <a:r>
              <a:rPr lang="en-US" sz="2800" dirty="0" smtClean="0"/>
              <a:t>.</a:t>
            </a:r>
          </a:p>
          <a:p>
            <a:pPr>
              <a:lnSpc>
                <a:spcPct val="30000"/>
              </a:lnSpc>
            </a:pPr>
            <a:r>
              <a:rPr lang="en-US" sz="2800" dirty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53457" y="4625666"/>
            <a:ext cx="27603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"/>
              </a:lnSpc>
            </a:pPr>
            <a:r>
              <a:rPr lang="en-US" sz="2800" dirty="0" smtClean="0"/>
              <a:t>.</a:t>
            </a:r>
          </a:p>
          <a:p>
            <a:pPr>
              <a:lnSpc>
                <a:spcPct val="30000"/>
              </a:lnSpc>
            </a:pPr>
            <a:r>
              <a:rPr lang="en-US" sz="2800" dirty="0" smtClean="0"/>
              <a:t>.</a:t>
            </a:r>
          </a:p>
          <a:p>
            <a:pPr>
              <a:lnSpc>
                <a:spcPct val="30000"/>
              </a:lnSpc>
            </a:pPr>
            <a:r>
              <a:rPr lang="en-US" sz="2800" dirty="0"/>
              <a:t>.</a:t>
            </a:r>
          </a:p>
        </p:txBody>
      </p:sp>
      <p:cxnSp>
        <p:nvCxnSpPr>
          <p:cNvPr id="18" name="Straight Arrow Connector 17"/>
          <p:cNvCxnSpPr>
            <a:stCxn id="4" idx="6"/>
            <a:endCxn id="5" idx="2"/>
          </p:cNvCxnSpPr>
          <p:nvPr/>
        </p:nvCxnSpPr>
        <p:spPr>
          <a:xfrm>
            <a:off x="3257550" y="2953545"/>
            <a:ext cx="1681163" cy="457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6"/>
            <a:endCxn id="9" idx="2"/>
          </p:cNvCxnSpPr>
          <p:nvPr/>
        </p:nvCxnSpPr>
        <p:spPr>
          <a:xfrm>
            <a:off x="3257550" y="2953545"/>
            <a:ext cx="1681163" cy="15049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" idx="6"/>
            <a:endCxn id="10" idx="2"/>
          </p:cNvCxnSpPr>
          <p:nvPr/>
        </p:nvCxnSpPr>
        <p:spPr>
          <a:xfrm>
            <a:off x="3257550" y="2953545"/>
            <a:ext cx="1681163" cy="25927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6"/>
            <a:endCxn id="5" idx="2"/>
          </p:cNvCxnSpPr>
          <p:nvPr/>
        </p:nvCxnSpPr>
        <p:spPr>
          <a:xfrm flipV="1">
            <a:off x="3257550" y="3410745"/>
            <a:ext cx="1681163" cy="5429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6"/>
            <a:endCxn id="9" idx="2"/>
          </p:cNvCxnSpPr>
          <p:nvPr/>
        </p:nvCxnSpPr>
        <p:spPr>
          <a:xfrm>
            <a:off x="3257550" y="3953670"/>
            <a:ext cx="1681163" cy="5048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10" idx="2"/>
          </p:cNvCxnSpPr>
          <p:nvPr/>
        </p:nvCxnSpPr>
        <p:spPr>
          <a:xfrm>
            <a:off x="3257550" y="3953670"/>
            <a:ext cx="1681163" cy="15926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6"/>
            <a:endCxn id="5" idx="2"/>
          </p:cNvCxnSpPr>
          <p:nvPr/>
        </p:nvCxnSpPr>
        <p:spPr>
          <a:xfrm flipV="1">
            <a:off x="3257550" y="3410745"/>
            <a:ext cx="1681163" cy="23090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9" idx="2"/>
          </p:cNvCxnSpPr>
          <p:nvPr/>
        </p:nvCxnSpPr>
        <p:spPr>
          <a:xfrm flipV="1">
            <a:off x="3257550" y="4458494"/>
            <a:ext cx="1681163" cy="12612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8" idx="6"/>
            <a:endCxn id="10" idx="2"/>
          </p:cNvCxnSpPr>
          <p:nvPr/>
        </p:nvCxnSpPr>
        <p:spPr>
          <a:xfrm flipV="1">
            <a:off x="3257550" y="5546328"/>
            <a:ext cx="1681163" cy="1734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" idx="6"/>
            <a:endCxn id="11" idx="2"/>
          </p:cNvCxnSpPr>
          <p:nvPr/>
        </p:nvCxnSpPr>
        <p:spPr>
          <a:xfrm flipV="1">
            <a:off x="5853113" y="2953545"/>
            <a:ext cx="1681163" cy="457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" idx="6"/>
            <a:endCxn id="12" idx="2"/>
          </p:cNvCxnSpPr>
          <p:nvPr/>
        </p:nvCxnSpPr>
        <p:spPr>
          <a:xfrm>
            <a:off x="5853113" y="3410745"/>
            <a:ext cx="1681163" cy="5429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" idx="6"/>
            <a:endCxn id="14" idx="2"/>
          </p:cNvCxnSpPr>
          <p:nvPr/>
        </p:nvCxnSpPr>
        <p:spPr>
          <a:xfrm>
            <a:off x="5853113" y="3410745"/>
            <a:ext cx="1681163" cy="23090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9" idx="6"/>
            <a:endCxn id="11" idx="2"/>
          </p:cNvCxnSpPr>
          <p:nvPr/>
        </p:nvCxnSpPr>
        <p:spPr>
          <a:xfrm flipV="1">
            <a:off x="5853113" y="2953545"/>
            <a:ext cx="1681163" cy="15049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0" idx="6"/>
            <a:endCxn id="11" idx="2"/>
          </p:cNvCxnSpPr>
          <p:nvPr/>
        </p:nvCxnSpPr>
        <p:spPr>
          <a:xfrm flipV="1">
            <a:off x="5853113" y="2953545"/>
            <a:ext cx="1681163" cy="25927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9" idx="6"/>
            <a:endCxn id="12" idx="2"/>
          </p:cNvCxnSpPr>
          <p:nvPr/>
        </p:nvCxnSpPr>
        <p:spPr>
          <a:xfrm flipV="1">
            <a:off x="5853113" y="3953670"/>
            <a:ext cx="1681163" cy="5048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9" idx="6"/>
            <a:endCxn id="14" idx="2"/>
          </p:cNvCxnSpPr>
          <p:nvPr/>
        </p:nvCxnSpPr>
        <p:spPr>
          <a:xfrm>
            <a:off x="5853113" y="4458494"/>
            <a:ext cx="1681163" cy="12612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10" idx="6"/>
            <a:endCxn id="12" idx="2"/>
          </p:cNvCxnSpPr>
          <p:nvPr/>
        </p:nvCxnSpPr>
        <p:spPr>
          <a:xfrm flipV="1">
            <a:off x="5853113" y="3953670"/>
            <a:ext cx="1681163" cy="15926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10" idx="6"/>
            <a:endCxn id="14" idx="2"/>
          </p:cNvCxnSpPr>
          <p:nvPr/>
        </p:nvCxnSpPr>
        <p:spPr>
          <a:xfrm>
            <a:off x="5853113" y="5546328"/>
            <a:ext cx="1681163" cy="1734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481169" y="268451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see</a:t>
            </a:r>
            <a:endParaRPr lang="en-US" sz="2400" dirty="0"/>
          </a:p>
        </p:txBody>
      </p:sp>
      <p:sp>
        <p:nvSpPr>
          <p:cNvPr id="83" name="TextBox 82"/>
          <p:cNvSpPr txBox="1"/>
          <p:nvPr/>
        </p:nvSpPr>
        <p:spPr>
          <a:xfrm>
            <a:off x="7698442" y="271690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see</a:t>
            </a:r>
            <a:endParaRPr lang="en-US" sz="2400" dirty="0"/>
          </a:p>
        </p:txBody>
      </p:sp>
      <p:sp>
        <p:nvSpPr>
          <p:cNvPr id="84" name="TextBox 83"/>
          <p:cNvSpPr txBox="1"/>
          <p:nvPr/>
        </p:nvSpPr>
        <p:spPr>
          <a:xfrm>
            <a:off x="2440735" y="370680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Spot</a:t>
            </a:r>
            <a:endParaRPr lang="en-US" sz="2400" dirty="0"/>
          </a:p>
        </p:txBody>
      </p:sp>
      <p:sp>
        <p:nvSpPr>
          <p:cNvPr id="85" name="TextBox 84"/>
          <p:cNvSpPr txBox="1"/>
          <p:nvPr/>
        </p:nvSpPr>
        <p:spPr>
          <a:xfrm>
            <a:off x="7615238" y="370601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Spot</a:t>
            </a:r>
            <a:endParaRPr lang="en-US" sz="2400" dirty="0"/>
          </a:p>
        </p:txBody>
      </p:sp>
      <p:sp>
        <p:nvSpPr>
          <p:cNvPr id="86" name="TextBox 85"/>
          <p:cNvSpPr txBox="1"/>
          <p:nvPr/>
        </p:nvSpPr>
        <p:spPr>
          <a:xfrm>
            <a:off x="2502741" y="545043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run</a:t>
            </a:r>
            <a:endParaRPr lang="en-US" sz="2400" dirty="0"/>
          </a:p>
        </p:txBody>
      </p:sp>
      <p:sp>
        <p:nvSpPr>
          <p:cNvPr id="87" name="TextBox 86"/>
          <p:cNvSpPr txBox="1"/>
          <p:nvPr/>
        </p:nvSpPr>
        <p:spPr>
          <a:xfrm>
            <a:off x="7698442" y="5443346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run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093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</a:t>
            </a:r>
            <a:r>
              <a:rPr lang="en-US" dirty="0" err="1" smtClean="0"/>
              <a:t>Embeddings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hlinkClick r:id="rId2"/>
              </a:rPr>
              <a:t>Gensim</a:t>
            </a:r>
            <a:r>
              <a:rPr lang="en-US" dirty="0" err="1" smtClean="0"/>
              <a:t>’s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Word2Vec</a:t>
            </a:r>
            <a:r>
              <a:rPr lang="en-US" dirty="0" smtClean="0"/>
              <a:t> is a great tool for generating word </a:t>
            </a:r>
            <a:r>
              <a:rPr lang="en-US" dirty="0" err="1" smtClean="0"/>
              <a:t>embeddings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343150" y="2496345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938713" y="2953545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43150" y="3496470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43150" y="5262563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938713" y="4001294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38713" y="5089128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34276" y="2496345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534276" y="349647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534276" y="5262563"/>
            <a:ext cx="914400" cy="9144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62331" y="4625666"/>
            <a:ext cx="27603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"/>
              </a:lnSpc>
            </a:pPr>
            <a:r>
              <a:rPr lang="en-US" sz="2800" dirty="0" smtClean="0"/>
              <a:t>.</a:t>
            </a:r>
          </a:p>
          <a:p>
            <a:pPr>
              <a:lnSpc>
                <a:spcPct val="30000"/>
              </a:lnSpc>
            </a:pPr>
            <a:r>
              <a:rPr lang="en-US" sz="2800" dirty="0" smtClean="0"/>
              <a:t>.</a:t>
            </a:r>
          </a:p>
          <a:p>
            <a:pPr>
              <a:lnSpc>
                <a:spcPct val="30000"/>
              </a:lnSpc>
            </a:pPr>
            <a:r>
              <a:rPr lang="en-US" sz="2800" dirty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53457" y="4625666"/>
            <a:ext cx="27603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"/>
              </a:lnSpc>
            </a:pPr>
            <a:r>
              <a:rPr lang="en-US" sz="2800" dirty="0" smtClean="0"/>
              <a:t>.</a:t>
            </a:r>
          </a:p>
          <a:p>
            <a:pPr>
              <a:lnSpc>
                <a:spcPct val="30000"/>
              </a:lnSpc>
            </a:pPr>
            <a:r>
              <a:rPr lang="en-US" sz="2800" dirty="0" smtClean="0"/>
              <a:t>.</a:t>
            </a:r>
          </a:p>
          <a:p>
            <a:pPr>
              <a:lnSpc>
                <a:spcPct val="30000"/>
              </a:lnSpc>
            </a:pPr>
            <a:r>
              <a:rPr lang="en-US" sz="2800" dirty="0"/>
              <a:t>.</a:t>
            </a:r>
          </a:p>
        </p:txBody>
      </p:sp>
      <p:cxnSp>
        <p:nvCxnSpPr>
          <p:cNvPr id="18" name="Straight Arrow Connector 17"/>
          <p:cNvCxnSpPr>
            <a:stCxn id="4" idx="6"/>
            <a:endCxn id="5" idx="2"/>
          </p:cNvCxnSpPr>
          <p:nvPr/>
        </p:nvCxnSpPr>
        <p:spPr>
          <a:xfrm>
            <a:off x="3257550" y="2953545"/>
            <a:ext cx="1681163" cy="4572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6"/>
            <a:endCxn id="9" idx="2"/>
          </p:cNvCxnSpPr>
          <p:nvPr/>
        </p:nvCxnSpPr>
        <p:spPr>
          <a:xfrm>
            <a:off x="3257550" y="2953545"/>
            <a:ext cx="1681163" cy="150494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" idx="6"/>
            <a:endCxn id="10" idx="2"/>
          </p:cNvCxnSpPr>
          <p:nvPr/>
        </p:nvCxnSpPr>
        <p:spPr>
          <a:xfrm>
            <a:off x="3257550" y="2953545"/>
            <a:ext cx="1681163" cy="259278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6"/>
            <a:endCxn id="5" idx="2"/>
          </p:cNvCxnSpPr>
          <p:nvPr/>
        </p:nvCxnSpPr>
        <p:spPr>
          <a:xfrm flipV="1">
            <a:off x="3257550" y="3410745"/>
            <a:ext cx="1681163" cy="5429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6"/>
            <a:endCxn id="9" idx="2"/>
          </p:cNvCxnSpPr>
          <p:nvPr/>
        </p:nvCxnSpPr>
        <p:spPr>
          <a:xfrm>
            <a:off x="3257550" y="3953670"/>
            <a:ext cx="1681163" cy="5048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10" idx="2"/>
          </p:cNvCxnSpPr>
          <p:nvPr/>
        </p:nvCxnSpPr>
        <p:spPr>
          <a:xfrm>
            <a:off x="3257550" y="3953670"/>
            <a:ext cx="1681163" cy="15926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6"/>
            <a:endCxn id="5" idx="2"/>
          </p:cNvCxnSpPr>
          <p:nvPr/>
        </p:nvCxnSpPr>
        <p:spPr>
          <a:xfrm flipV="1">
            <a:off x="3257550" y="3410745"/>
            <a:ext cx="1681163" cy="230901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9" idx="2"/>
          </p:cNvCxnSpPr>
          <p:nvPr/>
        </p:nvCxnSpPr>
        <p:spPr>
          <a:xfrm flipV="1">
            <a:off x="3257550" y="4458494"/>
            <a:ext cx="1681163" cy="126126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8" idx="6"/>
            <a:endCxn id="10" idx="2"/>
          </p:cNvCxnSpPr>
          <p:nvPr/>
        </p:nvCxnSpPr>
        <p:spPr>
          <a:xfrm flipV="1">
            <a:off x="3257550" y="5546328"/>
            <a:ext cx="1681163" cy="17343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" idx="6"/>
            <a:endCxn id="11" idx="2"/>
          </p:cNvCxnSpPr>
          <p:nvPr/>
        </p:nvCxnSpPr>
        <p:spPr>
          <a:xfrm flipV="1">
            <a:off x="5853113" y="2953545"/>
            <a:ext cx="1681163" cy="4572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" idx="6"/>
            <a:endCxn id="12" idx="2"/>
          </p:cNvCxnSpPr>
          <p:nvPr/>
        </p:nvCxnSpPr>
        <p:spPr>
          <a:xfrm>
            <a:off x="5853113" y="3410745"/>
            <a:ext cx="1681163" cy="5429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" idx="6"/>
            <a:endCxn id="14" idx="2"/>
          </p:cNvCxnSpPr>
          <p:nvPr/>
        </p:nvCxnSpPr>
        <p:spPr>
          <a:xfrm>
            <a:off x="5853113" y="3410745"/>
            <a:ext cx="1681163" cy="23090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9" idx="6"/>
            <a:endCxn id="11" idx="2"/>
          </p:cNvCxnSpPr>
          <p:nvPr/>
        </p:nvCxnSpPr>
        <p:spPr>
          <a:xfrm flipV="1">
            <a:off x="5853113" y="2953545"/>
            <a:ext cx="1681163" cy="15049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0" idx="6"/>
            <a:endCxn id="11" idx="2"/>
          </p:cNvCxnSpPr>
          <p:nvPr/>
        </p:nvCxnSpPr>
        <p:spPr>
          <a:xfrm flipV="1">
            <a:off x="5853113" y="2953545"/>
            <a:ext cx="1681163" cy="25927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9" idx="6"/>
            <a:endCxn id="12" idx="2"/>
          </p:cNvCxnSpPr>
          <p:nvPr/>
        </p:nvCxnSpPr>
        <p:spPr>
          <a:xfrm flipV="1">
            <a:off x="5853113" y="3953670"/>
            <a:ext cx="1681163" cy="5048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9" idx="6"/>
            <a:endCxn id="14" idx="2"/>
          </p:cNvCxnSpPr>
          <p:nvPr/>
        </p:nvCxnSpPr>
        <p:spPr>
          <a:xfrm>
            <a:off x="5853113" y="4458494"/>
            <a:ext cx="1681163" cy="12612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10" idx="6"/>
            <a:endCxn id="12" idx="2"/>
          </p:cNvCxnSpPr>
          <p:nvPr/>
        </p:nvCxnSpPr>
        <p:spPr>
          <a:xfrm flipV="1">
            <a:off x="5853113" y="3953670"/>
            <a:ext cx="1681163" cy="15926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10" idx="6"/>
            <a:endCxn id="14" idx="2"/>
          </p:cNvCxnSpPr>
          <p:nvPr/>
        </p:nvCxnSpPr>
        <p:spPr>
          <a:xfrm>
            <a:off x="5853113" y="5546328"/>
            <a:ext cx="1681163" cy="1734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481169" y="268451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see</a:t>
            </a:r>
            <a:endParaRPr lang="en-US" sz="2400" dirty="0"/>
          </a:p>
        </p:txBody>
      </p:sp>
      <p:sp>
        <p:nvSpPr>
          <p:cNvPr id="83" name="TextBox 82"/>
          <p:cNvSpPr txBox="1"/>
          <p:nvPr/>
        </p:nvSpPr>
        <p:spPr>
          <a:xfrm>
            <a:off x="7698442" y="271690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see</a:t>
            </a:r>
            <a:endParaRPr lang="en-US" sz="2400" dirty="0"/>
          </a:p>
        </p:txBody>
      </p:sp>
      <p:sp>
        <p:nvSpPr>
          <p:cNvPr id="84" name="TextBox 83"/>
          <p:cNvSpPr txBox="1"/>
          <p:nvPr/>
        </p:nvSpPr>
        <p:spPr>
          <a:xfrm>
            <a:off x="2440735" y="370680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Spot</a:t>
            </a:r>
            <a:endParaRPr lang="en-US" sz="2400" dirty="0"/>
          </a:p>
        </p:txBody>
      </p:sp>
      <p:sp>
        <p:nvSpPr>
          <p:cNvPr id="85" name="TextBox 84"/>
          <p:cNvSpPr txBox="1"/>
          <p:nvPr/>
        </p:nvSpPr>
        <p:spPr>
          <a:xfrm>
            <a:off x="7615238" y="370601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Spot</a:t>
            </a:r>
            <a:endParaRPr lang="en-US" sz="2400" dirty="0"/>
          </a:p>
        </p:txBody>
      </p:sp>
      <p:sp>
        <p:nvSpPr>
          <p:cNvPr id="86" name="TextBox 85"/>
          <p:cNvSpPr txBox="1"/>
          <p:nvPr/>
        </p:nvSpPr>
        <p:spPr>
          <a:xfrm>
            <a:off x="2502741" y="545043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run</a:t>
            </a:r>
            <a:endParaRPr lang="en-US" sz="2400" dirty="0"/>
          </a:p>
        </p:txBody>
      </p:sp>
      <p:sp>
        <p:nvSpPr>
          <p:cNvPr id="87" name="TextBox 86"/>
          <p:cNvSpPr txBox="1"/>
          <p:nvPr/>
        </p:nvSpPr>
        <p:spPr>
          <a:xfrm>
            <a:off x="7698442" y="5443346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run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43500" y="3226079"/>
            <a:ext cx="60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0.24</a:t>
            </a:r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143499" y="4273828"/>
            <a:ext cx="60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0.98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143498" y="5350431"/>
            <a:ext cx="60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</a:t>
            </a:r>
            <a:r>
              <a:rPr lang="en-US" dirty="0" err="1" smtClean="0"/>
              <a:t>Embeddings</a:t>
            </a:r>
            <a:r>
              <a:rPr lang="en-US" dirty="0" smtClean="0"/>
              <a:t> – Example 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of these things doesn’t belong</a:t>
            </a:r>
          </a:p>
          <a:p>
            <a:pPr lvl="1"/>
            <a:r>
              <a:rPr lang="en-US" dirty="0" smtClean="0"/>
              <a:t>[Bilbo, Frodo, Sam, Merry, Pippin] -&gt; Bilbo</a:t>
            </a:r>
          </a:p>
          <a:p>
            <a:r>
              <a:rPr lang="en-US" dirty="0" smtClean="0"/>
              <a:t>Numerical similarity of word pair</a:t>
            </a:r>
          </a:p>
          <a:p>
            <a:pPr lvl="1"/>
            <a:r>
              <a:rPr lang="en-US" dirty="0" smtClean="0"/>
              <a:t>(ghost, spirit</a:t>
            </a:r>
            <a:r>
              <a:rPr lang="en-US" dirty="0"/>
              <a:t>) -&gt; </a:t>
            </a:r>
            <a:r>
              <a:rPr lang="en-US" dirty="0" smtClean="0"/>
              <a:t>0.711402184978</a:t>
            </a:r>
          </a:p>
          <a:p>
            <a:r>
              <a:rPr lang="en-US" dirty="0" smtClean="0"/>
              <a:t>Most similar words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read -&gt; butter, cream, hot, dried</a:t>
            </a:r>
          </a:p>
          <a:p>
            <a:pPr lvl="1"/>
            <a:r>
              <a:rPr lang="en-US" dirty="0" err="1"/>
              <a:t>l</a:t>
            </a:r>
            <a:r>
              <a:rPr lang="en-US" dirty="0" err="1" smtClean="0"/>
              <a:t>embas</a:t>
            </a:r>
            <a:r>
              <a:rPr lang="en-US" dirty="0" smtClean="0"/>
              <a:t> -&gt; mastery, maker, </a:t>
            </a:r>
            <a:r>
              <a:rPr lang="en-US" dirty="0" err="1" smtClean="0"/>
              <a:t>waybread</a:t>
            </a:r>
            <a:r>
              <a:rPr lang="en-US" dirty="0" smtClean="0"/>
              <a:t>, Dragons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78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</a:t>
            </a:r>
            <a:r>
              <a:rPr lang="en-US" dirty="0" err="1" smtClean="0"/>
              <a:t>Embeddings</a:t>
            </a:r>
            <a:r>
              <a:rPr lang="en-US" dirty="0" smtClean="0"/>
              <a:t> - Takeaway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Flexible, useful way to represent word semantics</a:t>
            </a:r>
          </a:p>
          <a:p>
            <a:r>
              <a:rPr lang="en-US" dirty="0" smtClean="0"/>
              <a:t>Lots of </a:t>
            </a:r>
            <a:r>
              <a:rPr lang="en-US" dirty="0" err="1" smtClean="0"/>
              <a:t>pretrained</a:t>
            </a:r>
            <a:r>
              <a:rPr lang="en-US" dirty="0" smtClean="0"/>
              <a:t> models </a:t>
            </a:r>
            <a:r>
              <a:rPr lang="en-US" dirty="0" smtClean="0">
                <a:hlinkClick r:id="rId2"/>
              </a:rPr>
              <a:t>available for download</a:t>
            </a:r>
            <a:endParaRPr lang="en-US" dirty="0" smtClean="0"/>
          </a:p>
          <a:p>
            <a:r>
              <a:rPr lang="en-US" dirty="0" smtClean="0"/>
              <a:t>Best to train your own, provided you have enough data</a:t>
            </a:r>
          </a:p>
          <a:p>
            <a:pPr lvl="1"/>
            <a:r>
              <a:rPr lang="en-US" dirty="0" smtClean="0"/>
              <a:t>You may need quite a bit of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48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(2) Directory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51968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</a:t>
            </a:r>
            <a:r>
              <a:rPr lang="en-US" b="1" dirty="0" smtClean="0"/>
              <a:t>mport </a:t>
            </a:r>
            <a:r>
              <a:rPr lang="en-US" b="1" dirty="0" err="1" smtClean="0"/>
              <a:t>os</a:t>
            </a:r>
            <a:endParaRPr lang="en-US" b="1" dirty="0" smtClean="0"/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b="1" dirty="0" err="1" smtClean="0"/>
              <a:t>os.getcwd</a:t>
            </a:r>
            <a:r>
              <a:rPr lang="en-US" b="1" dirty="0" smtClean="0"/>
              <a:t>()</a:t>
            </a:r>
            <a:endParaRPr lang="en-US" dirty="0" smtClean="0"/>
          </a:p>
          <a:p>
            <a:pPr marL="0" indent="0">
              <a:buNone/>
            </a:pPr>
            <a:r>
              <a:rPr lang="en-US" b="1" dirty="0" err="1"/>
              <a:t>o</a:t>
            </a:r>
            <a:r>
              <a:rPr lang="en-US" b="1" dirty="0" err="1" smtClean="0"/>
              <a:t>s.chdir</a:t>
            </a:r>
            <a:r>
              <a:rPr lang="en-US" b="1" dirty="0" smtClean="0"/>
              <a:t>(‘U:\\Big Data Camp’)</a:t>
            </a:r>
            <a:endParaRPr lang="en-US" dirty="0" smtClean="0"/>
          </a:p>
          <a:p>
            <a:pPr marL="0" indent="0">
              <a:buNone/>
            </a:pPr>
            <a:r>
              <a:rPr lang="en-US" b="1" dirty="0" err="1"/>
              <a:t>o</a:t>
            </a:r>
            <a:r>
              <a:rPr lang="en-US" b="1" dirty="0" err="1" smtClean="0"/>
              <a:t>s.listdir</a:t>
            </a:r>
            <a:r>
              <a:rPr lang="en-US" b="1" dirty="0" smtClean="0"/>
              <a:t>()</a:t>
            </a:r>
            <a:endParaRPr lang="en-US" dirty="0" smtClean="0"/>
          </a:p>
          <a:p>
            <a:pPr marL="0" indent="0">
              <a:buNone/>
            </a:pPr>
            <a:r>
              <a:rPr lang="en-US" b="1" dirty="0" err="1"/>
              <a:t>o</a:t>
            </a:r>
            <a:r>
              <a:rPr lang="en-US" b="1" dirty="0" err="1" smtClean="0"/>
              <a:t>s.mkdir</a:t>
            </a:r>
            <a:r>
              <a:rPr lang="en-US" b="1" dirty="0" smtClean="0"/>
              <a:t>(‘folder1’)</a:t>
            </a:r>
            <a:endParaRPr lang="en-US" dirty="0" smtClean="0"/>
          </a:p>
          <a:p>
            <a:pPr marL="0" indent="0">
              <a:buNone/>
            </a:pPr>
            <a:r>
              <a:rPr lang="en-US" b="1" dirty="0" err="1" smtClean="0"/>
              <a:t>os.rename</a:t>
            </a:r>
            <a:r>
              <a:rPr lang="en-US" b="1" dirty="0" smtClean="0"/>
              <a:t>(‘folder1’, ‘</a:t>
            </a:r>
            <a:r>
              <a:rPr lang="en-US" b="1" dirty="0" err="1" smtClean="0"/>
              <a:t>newfolder</a:t>
            </a:r>
            <a:r>
              <a:rPr lang="en-US" b="1" dirty="0" smtClean="0"/>
              <a:t>’)</a:t>
            </a:r>
            <a:endParaRPr lang="en-US" dirty="0" smtClean="0"/>
          </a:p>
          <a:p>
            <a:pPr marL="0" indent="0">
              <a:buNone/>
            </a:pPr>
            <a:r>
              <a:rPr lang="en-US" b="1" dirty="0" err="1"/>
              <a:t>o</a:t>
            </a:r>
            <a:r>
              <a:rPr lang="en-US" b="1" dirty="0" err="1" smtClean="0"/>
              <a:t>s.rename</a:t>
            </a:r>
            <a:r>
              <a:rPr lang="en-US" b="1" dirty="0" smtClean="0"/>
              <a:t>(‘test1.txt’, ‘newname.txt’)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22202" y="6488668"/>
            <a:ext cx="65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5/11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75635" y="2312062"/>
            <a:ext cx="891636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-- get current working directory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-- change the current working directory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-- returns a list of sub directories and file in this path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-- make a new directory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-- renaming a directory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-- renaming a file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30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and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Modern tools make it very practical to include NLP in any project </a:t>
            </a:r>
          </a:p>
          <a:p>
            <a:r>
              <a:rPr lang="en-US" dirty="0" smtClean="0"/>
              <a:t>NLTK and </a:t>
            </a:r>
            <a:r>
              <a:rPr lang="en-US" dirty="0" err="1" smtClean="0"/>
              <a:t>Gensim</a:t>
            </a:r>
            <a:r>
              <a:rPr lang="en-US" dirty="0" smtClean="0"/>
              <a:t> are good tools focused on simplicity and easy of use</a:t>
            </a:r>
          </a:p>
          <a:p>
            <a:r>
              <a:rPr lang="en-US" dirty="0" smtClean="0"/>
              <a:t>All the code I wrote for my analysis is available on </a:t>
            </a:r>
            <a:r>
              <a:rPr lang="en-US" dirty="0" smtClean="0">
                <a:hlinkClick r:id="rId2"/>
              </a:rPr>
              <a:t>GitHub</a:t>
            </a:r>
            <a:r>
              <a:rPr lang="en-US" dirty="0" smtClean="0"/>
              <a:t>, complete with a wiki to help you install support tools</a:t>
            </a:r>
          </a:p>
          <a:p>
            <a:pPr lvl="1"/>
            <a:r>
              <a:rPr lang="en-US" dirty="0" err="1" smtClean="0"/>
              <a:t>Github</a:t>
            </a:r>
            <a:r>
              <a:rPr lang="en-US" dirty="0" smtClean="0"/>
              <a:t> name: </a:t>
            </a:r>
            <a:r>
              <a:rPr lang="en-US" dirty="0" err="1" smtClean="0"/>
              <a:t>reedcoke</a:t>
            </a:r>
            <a:endParaRPr lang="en-US" dirty="0" smtClean="0"/>
          </a:p>
          <a:p>
            <a:r>
              <a:rPr lang="en-US" dirty="0" smtClean="0"/>
              <a:t>Feel free to contact me with any questions – </a:t>
            </a:r>
            <a:r>
              <a:rPr lang="en-US" dirty="0" err="1" smtClean="0"/>
              <a:t>reedcoke@umich.edu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(3) Reading/writing a file needs a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6458893" cy="45520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A. Reading a file</a:t>
            </a:r>
          </a:p>
          <a:p>
            <a:pPr marL="0" indent="0">
              <a:buNone/>
            </a:pPr>
            <a:r>
              <a:rPr lang="en-US" b="1" dirty="0" smtClean="0"/>
              <a:t>open(‘name1.txt’)</a:t>
            </a:r>
          </a:p>
          <a:p>
            <a:pPr marL="0" indent="0">
              <a:buNone/>
            </a:pPr>
            <a:r>
              <a:rPr lang="en-US" b="1" dirty="0" smtClean="0"/>
              <a:t>list(open(‘name1.txt’))</a:t>
            </a:r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b="1" dirty="0" smtClean="0"/>
              <a:t>import </a:t>
            </a:r>
            <a:r>
              <a:rPr lang="en-US" b="1" dirty="0" err="1" smtClean="0"/>
              <a:t>csv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w</a:t>
            </a:r>
            <a:r>
              <a:rPr lang="en-US" b="1" dirty="0" smtClean="0">
                <a:solidFill>
                  <a:srgbClr val="7030A0"/>
                </a:solidFill>
              </a:rPr>
              <a:t>ith</a:t>
            </a:r>
            <a:r>
              <a:rPr lang="en-US" b="1" dirty="0" smtClean="0"/>
              <a:t> open(‘name1.txt’, </a:t>
            </a:r>
            <a:r>
              <a:rPr lang="en-US" b="1" dirty="0" smtClean="0">
                <a:solidFill>
                  <a:srgbClr val="00B050"/>
                </a:solidFill>
              </a:rPr>
              <a:t>‘r’</a:t>
            </a:r>
            <a:r>
              <a:rPr lang="en-US" b="1" dirty="0" smtClean="0"/>
              <a:t>) as </a:t>
            </a:r>
            <a:r>
              <a:rPr lang="en-US" b="1" dirty="0" smtClean="0">
                <a:solidFill>
                  <a:srgbClr val="0070C0"/>
                </a:solidFill>
              </a:rPr>
              <a:t>f</a:t>
            </a:r>
            <a:r>
              <a:rPr lang="en-US" b="1" dirty="0" smtClean="0"/>
              <a:t>:</a:t>
            </a:r>
          </a:p>
          <a:p>
            <a:pPr marL="0" indent="0">
              <a:buNone/>
            </a:pPr>
            <a:r>
              <a:rPr lang="en-US" b="1" dirty="0" smtClean="0"/>
              <a:t>      </a:t>
            </a:r>
            <a:r>
              <a:rPr lang="en-US" b="1" dirty="0" err="1" smtClean="0"/>
              <a:t>csv_read</a:t>
            </a:r>
            <a:r>
              <a:rPr lang="en-US" b="1" dirty="0" smtClean="0"/>
              <a:t> = </a:t>
            </a:r>
            <a:r>
              <a:rPr lang="en-US" b="1" dirty="0" err="1" smtClean="0"/>
              <a:t>csv.reader</a:t>
            </a:r>
            <a:r>
              <a:rPr lang="en-US" b="1" dirty="0" smtClean="0"/>
              <a:t>(</a:t>
            </a:r>
            <a:r>
              <a:rPr lang="en-US" b="1" dirty="0" smtClean="0">
                <a:solidFill>
                  <a:srgbClr val="0070C0"/>
                </a:solidFill>
              </a:rPr>
              <a:t>f</a:t>
            </a:r>
            <a:r>
              <a:rPr lang="en-US" b="1" dirty="0" smtClean="0"/>
              <a:t>, delimiter=‘</a:t>
            </a:r>
            <a:r>
              <a:rPr lang="en-US" b="1" dirty="0" smtClean="0">
                <a:solidFill>
                  <a:srgbClr val="C00000"/>
                </a:solidFill>
              </a:rPr>
              <a:t>\t</a:t>
            </a:r>
            <a:r>
              <a:rPr lang="en-US" b="1" dirty="0" smtClean="0"/>
              <a:t>’)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for a in </a:t>
            </a:r>
            <a:r>
              <a:rPr lang="en-US" b="1" dirty="0" err="1" smtClean="0"/>
              <a:t>csv_read</a:t>
            </a:r>
            <a:r>
              <a:rPr lang="en-US" b="1" dirty="0" smtClean="0"/>
              <a:t>: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     print(a[0:3])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469110" y="1825625"/>
            <a:ext cx="4367543" cy="4795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word1     word2      word3</a:t>
            </a:r>
          </a:p>
          <a:p>
            <a:pPr marL="0" indent="0">
              <a:buNone/>
            </a:pPr>
            <a:r>
              <a:rPr lang="en-US" altLang="ko-KR" dirty="0" smtClean="0"/>
              <a:t>line1</a:t>
            </a:r>
          </a:p>
          <a:p>
            <a:pPr marL="0" indent="0">
              <a:buNone/>
            </a:pPr>
            <a:r>
              <a:rPr lang="en-US" altLang="ko-KR" dirty="0" smtClean="0"/>
              <a:t>line2</a:t>
            </a:r>
          </a:p>
          <a:p>
            <a:pPr marL="0" indent="0">
              <a:buNone/>
            </a:pPr>
            <a:r>
              <a:rPr lang="en-US" altLang="ko-KR" dirty="0" smtClean="0"/>
              <a:t>line3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[‘word1</a:t>
            </a:r>
            <a:r>
              <a:rPr lang="en-US" dirty="0" smtClean="0">
                <a:solidFill>
                  <a:srgbClr val="C00000"/>
                </a:solidFill>
              </a:rPr>
              <a:t>\t</a:t>
            </a:r>
            <a:r>
              <a:rPr lang="en-US" dirty="0" smtClean="0"/>
              <a:t>word2</a:t>
            </a:r>
            <a:r>
              <a:rPr lang="en-US" dirty="0" smtClean="0">
                <a:solidFill>
                  <a:srgbClr val="C00000"/>
                </a:solidFill>
              </a:rPr>
              <a:t>\t</a:t>
            </a:r>
            <a:r>
              <a:rPr lang="en-US" dirty="0" smtClean="0"/>
              <a:t>word3’]</a:t>
            </a:r>
          </a:p>
          <a:p>
            <a:pPr marL="0" indent="0">
              <a:buNone/>
            </a:pPr>
            <a:r>
              <a:rPr lang="en-US" dirty="0" smtClean="0"/>
              <a:t>[‘line1</a:t>
            </a:r>
            <a:r>
              <a:rPr lang="en-US" dirty="0" smtClean="0">
                <a:solidFill>
                  <a:srgbClr val="C00000"/>
                </a:solidFill>
              </a:rPr>
              <a:t>\n</a:t>
            </a:r>
            <a:r>
              <a:rPr lang="en-US" dirty="0" smtClean="0"/>
              <a:t>’, ‘line2</a:t>
            </a:r>
            <a:r>
              <a:rPr lang="en-US" dirty="0" smtClean="0">
                <a:solidFill>
                  <a:srgbClr val="C00000"/>
                </a:solidFill>
              </a:rPr>
              <a:t>\n</a:t>
            </a:r>
            <a:r>
              <a:rPr lang="en-US" dirty="0" smtClean="0"/>
              <a:t>’, ‘line3’]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[‘word1’, ‘word2’, ‘word3’]</a:t>
            </a:r>
          </a:p>
          <a:p>
            <a:pPr marL="0" indent="0">
              <a:buNone/>
            </a:pPr>
            <a:r>
              <a:rPr lang="en-US" dirty="0" smtClean="0"/>
              <a:t>[‘line1’, ‘line2’, ‘line3’]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22202" y="6488668"/>
            <a:ext cx="65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6/11</a:t>
            </a:r>
            <a:endParaRPr lang="en-US" dirty="0"/>
          </a:p>
        </p:txBody>
      </p:sp>
      <p:sp>
        <p:nvSpPr>
          <p:cNvPr id="6" name="직사각형 5"/>
          <p:cNvSpPr/>
          <p:nvPr/>
        </p:nvSpPr>
        <p:spPr>
          <a:xfrm>
            <a:off x="7442522" y="1840374"/>
            <a:ext cx="4305782" cy="4166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7430947" y="2326512"/>
            <a:ext cx="4317357" cy="14468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구부러진 연결선 10"/>
          <p:cNvCxnSpPr/>
          <p:nvPr/>
        </p:nvCxnSpPr>
        <p:spPr>
          <a:xfrm>
            <a:off x="4618299" y="3044142"/>
            <a:ext cx="2395959" cy="1041721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구부러진 연결선 12"/>
          <p:cNvCxnSpPr/>
          <p:nvPr/>
        </p:nvCxnSpPr>
        <p:spPr>
          <a:xfrm>
            <a:off x="4618299" y="3044142"/>
            <a:ext cx="2384385" cy="1481559"/>
          </a:xfrm>
          <a:prstGeom prst="curvedConnector3">
            <a:avLst>
              <a:gd name="adj1" fmla="val 50971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7465671" y="5254906"/>
            <a:ext cx="4294207" cy="126164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381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(3) Reading/writing a file needs a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5368" y="1922040"/>
            <a:ext cx="645889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</a:t>
            </a:r>
            <a:r>
              <a:rPr lang="en-US" dirty="0" smtClean="0"/>
              <a:t>. Writing a file</a:t>
            </a:r>
          </a:p>
          <a:p>
            <a:pPr marL="0" indent="0">
              <a:buNone/>
            </a:pPr>
            <a:r>
              <a:rPr lang="en-US" b="1" dirty="0" smtClean="0"/>
              <a:t>open(‘name1.txt’)</a:t>
            </a:r>
          </a:p>
          <a:p>
            <a:pPr marL="0" indent="0">
              <a:buNone/>
            </a:pPr>
            <a:r>
              <a:rPr lang="en-US" b="1" dirty="0" smtClean="0"/>
              <a:t>list(open(‘name1.txt’))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with</a:t>
            </a:r>
            <a:r>
              <a:rPr lang="en-US" b="1" dirty="0" smtClean="0"/>
              <a:t> open(‘name1.txt’, </a:t>
            </a:r>
            <a:r>
              <a:rPr lang="en-US" b="1" dirty="0" smtClean="0">
                <a:solidFill>
                  <a:srgbClr val="00B050"/>
                </a:solidFill>
              </a:rPr>
              <a:t>‘w’</a:t>
            </a:r>
            <a:r>
              <a:rPr lang="en-US" b="1" dirty="0" smtClean="0"/>
              <a:t>) as </a:t>
            </a:r>
            <a:r>
              <a:rPr lang="en-US" b="1" dirty="0" smtClean="0">
                <a:solidFill>
                  <a:srgbClr val="0070C0"/>
                </a:solidFill>
              </a:rPr>
              <a:t>g</a:t>
            </a:r>
            <a:r>
              <a:rPr lang="en-US" b="1" dirty="0" smtClean="0"/>
              <a:t>:</a:t>
            </a:r>
          </a:p>
          <a:p>
            <a:pPr marL="0" indent="0">
              <a:buNone/>
            </a:pPr>
            <a:r>
              <a:rPr lang="en-US" b="1" dirty="0" smtClean="0"/>
              <a:t>      </a:t>
            </a:r>
            <a:r>
              <a:rPr lang="en-US" b="1" dirty="0" err="1" smtClean="0">
                <a:solidFill>
                  <a:srgbClr val="0070C0"/>
                </a:solidFill>
              </a:rPr>
              <a:t>g</a:t>
            </a:r>
            <a:r>
              <a:rPr lang="en-US" b="1" dirty="0" err="1" smtClean="0"/>
              <a:t>.write</a:t>
            </a:r>
            <a:r>
              <a:rPr lang="en-US" b="1" dirty="0" smtClean="0"/>
              <a:t>(‘hello’)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925214"/>
            <a:ext cx="645889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word1     word2      word3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 smtClean="0"/>
              <a:t>[‘word1</a:t>
            </a:r>
            <a:r>
              <a:rPr lang="en-US" dirty="0" smtClean="0">
                <a:solidFill>
                  <a:srgbClr val="C00000"/>
                </a:solidFill>
              </a:rPr>
              <a:t>\t</a:t>
            </a:r>
            <a:r>
              <a:rPr lang="en-US" dirty="0" smtClean="0"/>
              <a:t>word2</a:t>
            </a:r>
            <a:r>
              <a:rPr lang="en-US" dirty="0" smtClean="0">
                <a:solidFill>
                  <a:srgbClr val="C00000"/>
                </a:solidFill>
              </a:rPr>
              <a:t>\t</a:t>
            </a:r>
            <a:r>
              <a:rPr lang="en-US" dirty="0" smtClean="0"/>
              <a:t>word3’]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hello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22202" y="6488668"/>
            <a:ext cx="65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7/11</a:t>
            </a:r>
            <a:endParaRPr lang="en-US" dirty="0"/>
          </a:p>
        </p:txBody>
      </p:sp>
      <p:sp>
        <p:nvSpPr>
          <p:cNvPr id="7" name="직사각형 6"/>
          <p:cNvSpPr/>
          <p:nvPr/>
        </p:nvSpPr>
        <p:spPr>
          <a:xfrm>
            <a:off x="760021" y="1864427"/>
            <a:ext cx="4251367" cy="83127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81793" y="5425046"/>
            <a:ext cx="4251367" cy="83127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74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(4) Always write </a:t>
            </a:r>
            <a:r>
              <a:rPr lang="en-US" dirty="0" smtClean="0">
                <a:solidFill>
                  <a:srgbClr val="0070C0"/>
                </a:solidFill>
              </a:rPr>
              <a:t>comments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20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# specify how many tweets I want</a:t>
            </a:r>
          </a:p>
          <a:p>
            <a:pPr marL="0" indent="0">
              <a:buNone/>
            </a:pPr>
            <a:r>
              <a:rPr lang="en-US" b="1" dirty="0" err="1" smtClean="0"/>
              <a:t>totalNumTweet</a:t>
            </a:r>
            <a:r>
              <a:rPr lang="en-US" b="1" dirty="0" smtClean="0"/>
              <a:t> = 10000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err="1" smtClean="0"/>
              <a:t>def</a:t>
            </a:r>
            <a:r>
              <a:rPr lang="en-US" b="1" dirty="0" smtClean="0"/>
              <a:t> </a:t>
            </a:r>
            <a:r>
              <a:rPr lang="en-US" b="1" dirty="0" err="1" smtClean="0"/>
              <a:t>writeResult</a:t>
            </a:r>
            <a:r>
              <a:rPr lang="en-US" b="1" dirty="0" smtClean="0"/>
              <a:t> (scores):</a:t>
            </a:r>
            <a:endParaRPr lang="en-US" b="1" dirty="0"/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# example scores entry: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#  {‘1_U of M’ : {‘innovation’: {2015: 92, 2016: 93},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#                           ‘donation’: {2015: 85, 2016: 90} } }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Comments help you remember what your code is for.</a:t>
            </a:r>
          </a:p>
          <a:p>
            <a:pPr marL="0" indent="0">
              <a:buNone/>
            </a:pPr>
            <a:r>
              <a:rPr lang="en-US" dirty="0" smtClean="0"/>
              <a:t>Comments help you think clearly.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622202" y="6488668"/>
            <a:ext cx="65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8/11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7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(5) Googling is ok, actually very common and recommended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64474"/>
          </a:xfrm>
        </p:spPr>
        <p:txBody>
          <a:bodyPr>
            <a:normAutofit/>
          </a:bodyPr>
          <a:lstStyle/>
          <a:p>
            <a:r>
              <a:rPr lang="en-US" dirty="0" smtClean="0"/>
              <a:t>Try running your code as you write.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- when you encounter an error,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think about what could have been the problem.  </a:t>
            </a:r>
          </a:p>
          <a:p>
            <a:pPr marL="0" indent="0">
              <a:buNone/>
            </a:pPr>
            <a:r>
              <a:rPr lang="en-US" dirty="0" smtClean="0"/>
              <a:t>   -</a:t>
            </a:r>
            <a:r>
              <a:rPr lang="en-US" dirty="0"/>
              <a:t> </a:t>
            </a:r>
            <a:r>
              <a:rPr lang="en-US" dirty="0" smtClean="0"/>
              <a:t>if you cannot figure out the problem by yourself, google! 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dirty="0" smtClean="0"/>
              <a:t>Online resources: Python tutorial, </a:t>
            </a:r>
            <a:r>
              <a:rPr lang="en-US" dirty="0" err="1" smtClean="0"/>
              <a:t>Stackoverflow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-There can be multiple answers to one question. </a:t>
            </a:r>
          </a:p>
          <a:p>
            <a:pPr>
              <a:buNone/>
            </a:pPr>
            <a:r>
              <a:rPr lang="en-US" dirty="0" smtClean="0"/>
              <a:t>   -It is still hard to figure out which answer is the best.</a:t>
            </a:r>
          </a:p>
          <a:p>
            <a:pPr>
              <a:buNone/>
            </a:pPr>
            <a:r>
              <a:rPr lang="en-US" dirty="0" smtClean="0"/>
              <a:t>   -Start with one answer that seems reasonable and which you can understand the most.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22202" y="6488668"/>
            <a:ext cx="65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/11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18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4730</TotalTime>
  <Words>2139</Words>
  <Application>Microsoft Macintosh PowerPoint</Application>
  <PresentationFormat>Widescreen</PresentationFormat>
  <Paragraphs>419</Paragraphs>
  <Slides>50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ＭＳ Ｐゴシック</vt:lpstr>
      <vt:lpstr>Wingdings</vt:lpstr>
      <vt:lpstr>맑은 고딕</vt:lpstr>
      <vt:lpstr>Office Theme</vt:lpstr>
      <vt:lpstr>Python Programming</vt:lpstr>
      <vt:lpstr>As a beginner of programming..</vt:lpstr>
      <vt:lpstr>I am here to share with you</vt:lpstr>
      <vt:lpstr>(1) Need many packages (or modules)</vt:lpstr>
      <vt:lpstr>(2) Directory matters</vt:lpstr>
      <vt:lpstr>(3) Reading/writing a file needs a practice</vt:lpstr>
      <vt:lpstr>(3) Reading/writing a file needs a practice</vt:lpstr>
      <vt:lpstr>(4) Always write comments</vt:lpstr>
      <vt:lpstr>(5) Googling is ok, actually very common and recommended</vt:lpstr>
      <vt:lpstr>(6) It is like learning a foreign language </vt:lpstr>
      <vt:lpstr>What I did after Big Data Camp</vt:lpstr>
      <vt:lpstr>PowerPoint Presentation</vt:lpstr>
      <vt:lpstr>Natural Language Processing for Understanding Big Data</vt:lpstr>
      <vt:lpstr>What is Natural Language Processing (NLP)?</vt:lpstr>
      <vt:lpstr>What is Natural Language Processing (NLP)?</vt:lpstr>
      <vt:lpstr>What is Natural Language Processing (NLP)?</vt:lpstr>
      <vt:lpstr>Outline</vt:lpstr>
      <vt:lpstr>NLP is hard</vt:lpstr>
      <vt:lpstr>NLP is hard</vt:lpstr>
      <vt:lpstr>NLP is hard</vt:lpstr>
      <vt:lpstr>NLP is hard</vt:lpstr>
      <vt:lpstr>NLP is hard</vt:lpstr>
      <vt:lpstr>Outline</vt:lpstr>
      <vt:lpstr>Preparing Data – Cleaning</vt:lpstr>
      <vt:lpstr>Preparing Data - Tokenization</vt:lpstr>
      <vt:lpstr>Preparing Data - Tokenization</vt:lpstr>
      <vt:lpstr>Preparing Data - Tokenization</vt:lpstr>
      <vt:lpstr>Preparing Data - NLTK</vt:lpstr>
      <vt:lpstr>Outline</vt:lpstr>
      <vt:lpstr>PowerPoint Presentation</vt:lpstr>
      <vt:lpstr>Summary Statistics</vt:lpstr>
      <vt:lpstr>Summary Statistics - Example</vt:lpstr>
      <vt:lpstr>Summary Statistics - Example</vt:lpstr>
      <vt:lpstr>Summary Statistics - Takeaway</vt:lpstr>
      <vt:lpstr>PowerPoint Presentation</vt:lpstr>
      <vt:lpstr>Named Entity Recognition</vt:lpstr>
      <vt:lpstr>Named Entity Recognition - Example</vt:lpstr>
      <vt:lpstr>Named Entity Recognition - Takeaway</vt:lpstr>
      <vt:lpstr>Sentiment Analysis</vt:lpstr>
      <vt:lpstr>Sentiment Analysis</vt:lpstr>
      <vt:lpstr>Sentiment Analysis - Example</vt:lpstr>
      <vt:lpstr>Sentiment Analysis - Takeaway</vt:lpstr>
      <vt:lpstr>Topic Modelling</vt:lpstr>
      <vt:lpstr>Topic Modelling - Example</vt:lpstr>
      <vt:lpstr>Topic Modelling - Takeaway</vt:lpstr>
      <vt:lpstr>Word Embeddings</vt:lpstr>
      <vt:lpstr>Word Embeddings</vt:lpstr>
      <vt:lpstr>Word Embeddings – Example uses</vt:lpstr>
      <vt:lpstr>Word Embeddings - Takeaway</vt:lpstr>
      <vt:lpstr>NLP and You</vt:lpstr>
    </vt:vector>
  </TitlesOfParts>
  <Company>University of Michigan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Programming</dc:title>
  <dc:creator>Kim, Eun Woo</dc:creator>
  <cp:lastModifiedBy>Reed Coke</cp:lastModifiedBy>
  <cp:revision>45</cp:revision>
  <dcterms:created xsi:type="dcterms:W3CDTF">2016-05-06T19:38:23Z</dcterms:created>
  <dcterms:modified xsi:type="dcterms:W3CDTF">2016-05-10T16:51:28Z</dcterms:modified>
</cp:coreProperties>
</file>